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Lst>
  <p:notesMasterIdLst>
    <p:notesMasterId r:id="rId23"/>
  </p:notesMasterIdLst>
  <p:sldIdLst>
    <p:sldId id="300" r:id="rId6"/>
    <p:sldId id="289" r:id="rId7"/>
    <p:sldId id="288" r:id="rId8"/>
    <p:sldId id="279" r:id="rId9"/>
    <p:sldId id="263" r:id="rId10"/>
    <p:sldId id="264" r:id="rId11"/>
    <p:sldId id="274" r:id="rId12"/>
    <p:sldId id="277" r:id="rId13"/>
    <p:sldId id="280" r:id="rId14"/>
    <p:sldId id="281" r:id="rId15"/>
    <p:sldId id="265" r:id="rId16"/>
    <p:sldId id="267" r:id="rId17"/>
    <p:sldId id="266" r:id="rId18"/>
    <p:sldId id="285" r:id="rId19"/>
    <p:sldId id="298" r:id="rId20"/>
    <p:sldId id="286" r:id="rId21"/>
    <p:sldId id="30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A756E8-7B8E-4C25-9702-DEFADE2B7E68}" v="5" dt="2026-06-11T13:48:42.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yrna Perez-Fung" userId="e2934257-398a-405a-acf8-95103ff794b5" providerId="ADAL" clId="{AEA56FAA-739A-463C-9068-EE73EC2D2A7F}"/>
    <pc:docChg chg="undo custSel modSld">
      <pc:chgData name="Myrna Perez-Fung" userId="e2934257-398a-405a-acf8-95103ff794b5" providerId="ADAL" clId="{AEA56FAA-739A-463C-9068-EE73EC2D2A7F}" dt="2026-06-11T13:50:40.234" v="28" actId="1076"/>
      <pc:docMkLst>
        <pc:docMk/>
      </pc:docMkLst>
      <pc:sldChg chg="modSp mod">
        <pc:chgData name="Myrna Perez-Fung" userId="e2934257-398a-405a-acf8-95103ff794b5" providerId="ADAL" clId="{AEA56FAA-739A-463C-9068-EE73EC2D2A7F}" dt="2026-06-11T13:50:40.234" v="28" actId="1076"/>
        <pc:sldMkLst>
          <pc:docMk/>
          <pc:sldMk cId="2971175166" sldId="289"/>
        </pc:sldMkLst>
        <pc:spChg chg="mod">
          <ac:chgData name="Myrna Perez-Fung" userId="e2934257-398a-405a-acf8-95103ff794b5" providerId="ADAL" clId="{AEA56FAA-739A-463C-9068-EE73EC2D2A7F}" dt="2026-06-11T13:50:05.785" v="24" actId="20577"/>
          <ac:spMkLst>
            <pc:docMk/>
            <pc:sldMk cId="2971175166" sldId="289"/>
            <ac:spMk id="3" creationId="{24DD23C9-5B6F-1B68-B5A1-9AB4097A3CE1}"/>
          </ac:spMkLst>
        </pc:spChg>
        <pc:spChg chg="mod">
          <ac:chgData name="Myrna Perez-Fung" userId="e2934257-398a-405a-acf8-95103ff794b5" providerId="ADAL" clId="{AEA56FAA-739A-463C-9068-EE73EC2D2A7F}" dt="2026-06-11T13:50:40.234" v="28" actId="1076"/>
          <ac:spMkLst>
            <pc:docMk/>
            <pc:sldMk cId="2971175166" sldId="289"/>
            <ac:spMk id="4" creationId="{98E297FD-21C8-895D-3C2B-AD6625924441}"/>
          </ac:spMkLst>
        </pc:spChg>
        <pc:picChg chg="mod">
          <ac:chgData name="Myrna Perez-Fung" userId="e2934257-398a-405a-acf8-95103ff794b5" providerId="ADAL" clId="{AEA56FAA-739A-463C-9068-EE73EC2D2A7F}" dt="2026-06-11T13:50:15.422" v="27" actId="1076"/>
          <ac:picMkLst>
            <pc:docMk/>
            <pc:sldMk cId="2971175166" sldId="289"/>
            <ac:picMk id="6" creationId="{FDA483EF-FEEB-9594-D5AE-FD751782EAC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1AE465-9E36-4D20-8F09-EB637736BAAC}" type="datetimeFigureOut">
              <a:rPr lang="en-US" smtClean="0"/>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D5D349-76F5-4BCB-8BCC-E9E3BA0CB8E3}" type="slidenum">
              <a:rPr lang="en-US" smtClean="0"/>
              <a:t>‹#›</a:t>
            </a:fld>
            <a:endParaRPr lang="en-US"/>
          </a:p>
        </p:txBody>
      </p:sp>
    </p:spTree>
    <p:extLst>
      <p:ext uri="{BB962C8B-B14F-4D97-AF65-F5344CB8AC3E}">
        <p14:creationId xmlns:p14="http://schemas.microsoft.com/office/powerpoint/2010/main" val="2248996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5775599-C38D-4303-91AC-EE47199B7157}"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3145223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775599-C38D-4303-91AC-EE47199B7157}"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2077051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775599-C38D-4303-91AC-EE47199B7157}"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4161118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6A4731EA-DB1A-43FD-8515-1A50C0A6D5E1}" type="datetimeFigureOut">
              <a:rPr lang="en-US" smtClean="0"/>
              <a:t>6/11/2026</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6B48F2E-BDD5-4074-B2E6-0BD1D1E08D3C}"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154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731EA-DB1A-43FD-8515-1A50C0A6D5E1}"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194632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4731EA-DB1A-43FD-8515-1A50C0A6D5E1}"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48F2E-BDD5-4074-B2E6-0BD1D1E08D3C}"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874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4731EA-DB1A-43FD-8515-1A50C0A6D5E1}"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3787511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4731EA-DB1A-43FD-8515-1A50C0A6D5E1}" type="datetimeFigureOut">
              <a:rPr lang="en-US" smtClean="0"/>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4053179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4731EA-DB1A-43FD-8515-1A50C0A6D5E1}" type="datetimeFigureOut">
              <a:rPr lang="en-US" smtClean="0"/>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2347890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4731EA-DB1A-43FD-8515-1A50C0A6D5E1}" type="datetimeFigureOut">
              <a:rPr lang="en-US" smtClean="0"/>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3426981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A4731EA-DB1A-43FD-8515-1A50C0A6D5E1}"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202069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775599-C38D-4303-91AC-EE47199B7157}"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28250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A4731EA-DB1A-43FD-8515-1A50C0A6D5E1}"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3991324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731EA-DB1A-43FD-8515-1A50C0A6D5E1}"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3392913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731EA-DB1A-43FD-8515-1A50C0A6D5E1}"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48F2E-BDD5-4074-B2E6-0BD1D1E08D3C}" type="slidenum">
              <a:rPr lang="en-US" smtClean="0"/>
              <a:t>‹#›</a:t>
            </a:fld>
            <a:endParaRPr lang="en-US"/>
          </a:p>
        </p:txBody>
      </p:sp>
    </p:spTree>
    <p:extLst>
      <p:ext uri="{BB962C8B-B14F-4D97-AF65-F5344CB8AC3E}">
        <p14:creationId xmlns:p14="http://schemas.microsoft.com/office/powerpoint/2010/main" val="4099677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55301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775599-C38D-4303-91AC-EE47199B7157}" type="datetimeFigureOut">
              <a:rPr lang="en-US" smtClean="0"/>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3910389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775599-C38D-4303-91AC-EE47199B7157}"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317955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775599-C38D-4303-91AC-EE47199B7157}" type="datetimeFigureOut">
              <a:rPr lang="en-US" smtClean="0"/>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132727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775599-C38D-4303-91AC-EE47199B7157}" type="datetimeFigureOut">
              <a:rPr lang="en-US" smtClean="0"/>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2146191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75599-C38D-4303-91AC-EE47199B7157}" type="datetimeFigureOut">
              <a:rPr lang="en-US" smtClean="0"/>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2497503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775599-C38D-4303-91AC-EE47199B7157}"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17777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775599-C38D-4303-91AC-EE47199B7157}" type="datetimeFigureOut">
              <a:rPr lang="en-US" smtClean="0"/>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BF0D62-7C55-4CC3-BFB9-90AA5DCF9A78}" type="slidenum">
              <a:rPr lang="en-US" smtClean="0"/>
              <a:t>‹#›</a:t>
            </a:fld>
            <a:endParaRPr lang="en-US"/>
          </a:p>
        </p:txBody>
      </p:sp>
    </p:spTree>
    <p:extLst>
      <p:ext uri="{BB962C8B-B14F-4D97-AF65-F5344CB8AC3E}">
        <p14:creationId xmlns:p14="http://schemas.microsoft.com/office/powerpoint/2010/main" val="22657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775599-C38D-4303-91AC-EE47199B7157}" type="datetimeFigureOut">
              <a:rPr lang="en-US" smtClean="0"/>
              <a:t>6/11/2026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F0D62-7C55-4CC3-BFB9-90AA5DCF9A78}" type="slidenum">
              <a:rPr lang="en-US" smtClean="0"/>
              <a:t>‹#›</a:t>
            </a:fld>
            <a:endParaRPr lang="en-US"/>
          </a:p>
        </p:txBody>
      </p:sp>
    </p:spTree>
    <p:extLst>
      <p:ext uri="{BB962C8B-B14F-4D97-AF65-F5344CB8AC3E}">
        <p14:creationId xmlns:p14="http://schemas.microsoft.com/office/powerpoint/2010/main" val="1959426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6A4731EA-DB1A-43FD-8515-1A50C0A6D5E1}" type="datetimeFigureOut">
              <a:rPr lang="en-US" smtClean="0"/>
              <a:t>6/11/2026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16B48F2E-BDD5-4074-B2E6-0BD1D1E08D3C}" type="slidenum">
              <a:rPr lang="en-US" smtClean="0"/>
              <a:t>‹#›</a:t>
            </a:fld>
            <a:endParaRPr lang="en-US"/>
          </a:p>
        </p:txBody>
      </p:sp>
    </p:spTree>
    <p:extLst>
      <p:ext uri="{BB962C8B-B14F-4D97-AF65-F5344CB8AC3E}">
        <p14:creationId xmlns:p14="http://schemas.microsoft.com/office/powerpoint/2010/main" val="28418565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hyperlink" Target="https://www.schools.nyc.gov/learning/student-journey/nyc-schools-account" TargetMode="Externa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hyperlink" Target="https://www.nysaves.org/home.html?&amp;mkwid=eb0Gl5jt&amp;msclkid=807985affdc01f5c3dcfe3e9c25c54f6&amp;gclid=807985affdc01f5c3dcfe3e9c25c54f6&amp;gclsrc=3p.d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myapinc.org/" TargetMode="External"/><Relationship Id="rId2" Type="http://schemas.openxmlformats.org/officeDocument/2006/relationships/hyperlink" Target="mailto:blueberrychildrennewyork@yahoo.co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hyperlink" Target="https://www.schools.nyc.gov/school-life/food/menus" TargetMode="External"/><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ystudent.nyc/"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schools.nyc.gov/learning/student-journey/nyc-schools-account/nycsa-account-set-up-guide-for-parents"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0CCAACE-815D-4A79-875A-B7EFC28F7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wall of pictures with flowers&#10;&#10;AI-generated content may be incorrect.">
            <a:extLst>
              <a:ext uri="{FF2B5EF4-FFF2-40B4-BE49-F238E27FC236}">
                <a16:creationId xmlns:a16="http://schemas.microsoft.com/office/drawing/2014/main" id="{F78F1BBE-E03B-FFBB-C924-A8D327E5DEB8}"/>
              </a:ext>
            </a:extLst>
          </p:cNvPr>
          <p:cNvPicPr>
            <a:picLocks noChangeAspect="1"/>
          </p:cNvPicPr>
          <p:nvPr/>
        </p:nvPicPr>
        <p:blipFill>
          <a:blip r:embed="rId2"/>
          <a:srcRect t="12554" r="1" b="12916"/>
          <a:stretch/>
        </p:blipFill>
        <p:spPr>
          <a:xfrm>
            <a:off x="20" y="10"/>
            <a:ext cx="6095980" cy="6857990"/>
          </a:xfrm>
          <a:prstGeom prst="rect">
            <a:avLst/>
          </a:prstGeom>
        </p:spPr>
      </p:pic>
      <p:pic>
        <p:nvPicPr>
          <p:cNvPr id="11" name="Picture 10" descr="A child drawing on a wall&#10;&#10;AI-generated content may be incorrect.">
            <a:extLst>
              <a:ext uri="{FF2B5EF4-FFF2-40B4-BE49-F238E27FC236}">
                <a16:creationId xmlns:a16="http://schemas.microsoft.com/office/drawing/2014/main" id="{5A8BB72E-9600-8793-B703-E2520F98FD21}"/>
              </a:ext>
            </a:extLst>
          </p:cNvPr>
          <p:cNvPicPr>
            <a:picLocks noChangeAspect="1"/>
          </p:cNvPicPr>
          <p:nvPr/>
        </p:nvPicPr>
        <p:blipFill>
          <a:blip r:embed="rId3"/>
          <a:srcRect t="16788" r="1" b="10931"/>
          <a:stretch/>
        </p:blipFill>
        <p:spPr>
          <a:xfrm>
            <a:off x="6096000" y="10"/>
            <a:ext cx="6096000" cy="6857990"/>
          </a:xfrm>
          <a:prstGeom prst="rect">
            <a:avLst/>
          </a:prstGeom>
        </p:spPr>
      </p:pic>
      <p:sp>
        <p:nvSpPr>
          <p:cNvPr id="13" name="Rectangle 12">
            <a:extLst>
              <a:ext uri="{FF2B5EF4-FFF2-40B4-BE49-F238E27FC236}">
                <a16:creationId xmlns:a16="http://schemas.microsoft.com/office/drawing/2014/main" id="{508044AD-62A7-BBE4-48D6-F45E4894112B}"/>
              </a:ext>
            </a:extLst>
          </p:cNvPr>
          <p:cNvSpPr/>
          <p:nvPr/>
        </p:nvSpPr>
        <p:spPr>
          <a:xfrm>
            <a:off x="1168400" y="488764"/>
            <a:ext cx="9855200" cy="255454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ln w="0">
                  <a:solidFill>
                    <a:schemeClr val="tx1"/>
                  </a:solidFill>
                </a:ln>
                <a:solidFill>
                  <a:srgbClr val="0070C0"/>
                </a:solidFill>
                <a:effectLst>
                  <a:outerShdw blurRad="38100" dist="38100" dir="2700000" algn="tl">
                    <a:srgbClr val="000000">
                      <a:alpha val="43137"/>
                    </a:srgbClr>
                  </a:outerShdw>
                </a:effectLst>
                <a:latin typeface="Cavolini"/>
                <a:cs typeface="Cavolini"/>
              </a:rPr>
              <a:t>Welcome to the Annex!</a:t>
            </a:r>
            <a:endParaRPr lang="en-US" sz="8000" b="1" dirty="0">
              <a:ln w="0">
                <a:solidFill>
                  <a:prstClr val="black"/>
                </a:solidFill>
              </a:ln>
              <a:solidFill>
                <a:srgbClr val="0070C0"/>
              </a:solidFill>
              <a:effectLst>
                <a:outerShdw blurRad="38100" dist="38100" dir="2700000" algn="tl">
                  <a:srgbClr val="000000">
                    <a:alpha val="43137"/>
                  </a:srgbClr>
                </a:outerShdw>
              </a:effectLst>
              <a:latin typeface="Cavolini"/>
              <a:cs typeface="Cavolini"/>
            </a:endParaRPr>
          </a:p>
        </p:txBody>
      </p:sp>
      <p:sp>
        <p:nvSpPr>
          <p:cNvPr id="15" name="Rectangle 14">
            <a:extLst>
              <a:ext uri="{FF2B5EF4-FFF2-40B4-BE49-F238E27FC236}">
                <a16:creationId xmlns:a16="http://schemas.microsoft.com/office/drawing/2014/main" id="{385BAC20-634A-F8BD-53B2-05A29DC42688}"/>
              </a:ext>
            </a:extLst>
          </p:cNvPr>
          <p:cNvSpPr/>
          <p:nvPr/>
        </p:nvSpPr>
        <p:spPr>
          <a:xfrm>
            <a:off x="175491" y="3781043"/>
            <a:ext cx="11841018" cy="132343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ln w="0">
                  <a:solidFill>
                    <a:srgbClr val="FF0000"/>
                  </a:solidFill>
                </a:ln>
                <a:solidFill>
                  <a:srgbClr val="0070C0"/>
                </a:solidFill>
                <a:effectLst>
                  <a:outerShdw blurRad="38100" dist="38100" dir="2700000" algn="tl">
                    <a:srgbClr val="000000">
                      <a:alpha val="43137"/>
                    </a:srgbClr>
                  </a:outerShdw>
                </a:effectLst>
                <a:latin typeface="Cavolini"/>
                <a:cs typeface="Cavolini"/>
              </a:rPr>
              <a:t>Pre-K Orientation</a:t>
            </a:r>
          </a:p>
        </p:txBody>
      </p:sp>
    </p:spTree>
    <p:extLst>
      <p:ext uri="{BB962C8B-B14F-4D97-AF65-F5344CB8AC3E}">
        <p14:creationId xmlns:p14="http://schemas.microsoft.com/office/powerpoint/2010/main" val="402222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71362F-6305-42A2-8633-285CE3813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 name="Picture 2">
            <a:extLst>
              <a:ext uri="{FF2B5EF4-FFF2-40B4-BE49-F238E27FC236}">
                <a16:creationId xmlns:a16="http://schemas.microsoft.com/office/drawing/2014/main" id="{EAC2C6A0-4A92-43F5-A0CB-7A3745E33F2A}"/>
              </a:ext>
            </a:extLst>
          </p:cNvPr>
          <p:cNvPicPr>
            <a:picLocks noChangeAspect="1"/>
          </p:cNvPicPr>
          <p:nvPr/>
        </p:nvPicPr>
        <p:blipFill rotWithShape="1">
          <a:blip r:embed="rId2"/>
          <a:srcRect b="3864"/>
          <a:stretch/>
        </p:blipFill>
        <p:spPr>
          <a:xfrm>
            <a:off x="392790" y="346321"/>
            <a:ext cx="5005316" cy="2814967"/>
          </a:xfrm>
          <a:prstGeom prst="rect">
            <a:avLst/>
          </a:prstGeom>
        </p:spPr>
      </p:pic>
      <p:pic>
        <p:nvPicPr>
          <p:cNvPr id="2" name="Picture 1" descr="A screenshot of a computer&#10;&#10;Description automatically generated">
            <a:extLst>
              <a:ext uri="{FF2B5EF4-FFF2-40B4-BE49-F238E27FC236}">
                <a16:creationId xmlns:a16="http://schemas.microsoft.com/office/drawing/2014/main" id="{7B828B90-C324-0D7D-B827-E98D1A2573C7}"/>
              </a:ext>
            </a:extLst>
          </p:cNvPr>
          <p:cNvPicPr>
            <a:picLocks noChangeAspect="1"/>
          </p:cNvPicPr>
          <p:nvPr/>
        </p:nvPicPr>
        <p:blipFill>
          <a:blip r:embed="rId3"/>
          <a:stretch>
            <a:fillRect/>
          </a:stretch>
        </p:blipFill>
        <p:spPr>
          <a:xfrm>
            <a:off x="392790" y="3261824"/>
            <a:ext cx="4770033" cy="3247910"/>
          </a:xfrm>
          <a:prstGeom prst="rect">
            <a:avLst/>
          </a:prstGeom>
        </p:spPr>
      </p:pic>
      <p:sp>
        <p:nvSpPr>
          <p:cNvPr id="4" name="TextBox 3">
            <a:extLst>
              <a:ext uri="{FF2B5EF4-FFF2-40B4-BE49-F238E27FC236}">
                <a16:creationId xmlns:a16="http://schemas.microsoft.com/office/drawing/2014/main" id="{A11C1154-1D58-744E-9BE4-78DC5549988B}"/>
              </a:ext>
            </a:extLst>
          </p:cNvPr>
          <p:cNvSpPr txBox="1"/>
          <p:nvPr/>
        </p:nvSpPr>
        <p:spPr>
          <a:xfrm>
            <a:off x="5559756" y="2436493"/>
            <a:ext cx="6179799" cy="244928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182880" defTabSz="914400">
              <a:lnSpc>
                <a:spcPct val="90000"/>
              </a:lnSpc>
              <a:spcAft>
                <a:spcPts val="600"/>
              </a:spcAft>
              <a:buClr>
                <a:schemeClr val="accent1"/>
              </a:buClr>
              <a:buSzPct val="80000"/>
              <a:buFont typeface="Corbel" pitchFamily="34" charset="0"/>
              <a:buChar char="•"/>
            </a:pPr>
            <a:r>
              <a:rPr lang="en-US" sz="2400">
                <a:solidFill>
                  <a:schemeClr val="accent1"/>
                </a:solidFill>
              </a:rPr>
              <a:t>Custodial parents or guardians can choose to allow non-custodial users on the account such as a grandparent or relative. Please be mindful of who you are giving access too. There is a lot of personal information located on this site. </a:t>
            </a:r>
          </a:p>
        </p:txBody>
      </p:sp>
    </p:spTree>
    <p:extLst>
      <p:ext uri="{BB962C8B-B14F-4D97-AF65-F5344CB8AC3E}">
        <p14:creationId xmlns:p14="http://schemas.microsoft.com/office/powerpoint/2010/main" val="4033711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4007" b="26061"/>
          <a:stretch/>
        </p:blipFill>
        <p:spPr>
          <a:xfrm>
            <a:off x="272412" y="434109"/>
            <a:ext cx="5560983" cy="4442691"/>
          </a:xfrm>
          <a:prstGeom prst="rect">
            <a:avLst/>
          </a:prstGeom>
        </p:spPr>
      </p:pic>
      <p:sp>
        <p:nvSpPr>
          <p:cNvPr id="3" name="Rectangle 2"/>
          <p:cNvSpPr/>
          <p:nvPr/>
        </p:nvSpPr>
        <p:spPr>
          <a:xfrm rot="20910812">
            <a:off x="1915518" y="674147"/>
            <a:ext cx="2572692" cy="1446550"/>
          </a:xfrm>
          <a:prstGeom prst="rect">
            <a:avLst/>
          </a:prstGeom>
          <a:noFill/>
        </p:spPr>
        <p:txBody>
          <a:bodyPr wrap="none" lIns="91440" tIns="45720" rIns="91440" bIns="45720">
            <a:spAutoFit/>
          </a:bodyPr>
          <a:lstStyle/>
          <a:p>
            <a:pPr algn="ctr"/>
            <a:r>
              <a:rPr lang="en-US" sz="8800" b="1">
                <a:ln/>
                <a:solidFill>
                  <a:srgbClr val="FFFF00"/>
                </a:solidFill>
                <a:effectLst>
                  <a:outerShdw blurRad="38100" dist="19050" dir="2700000" algn="tl" rotWithShape="0">
                    <a:schemeClr val="dk1">
                      <a:lumMod val="50000"/>
                      <a:alpha val="40000"/>
                    </a:schemeClr>
                  </a:outerShdw>
                </a:effectLst>
              </a:rPr>
              <a:t>Draft</a:t>
            </a:r>
            <a:endParaRPr lang="en-US" sz="8800" b="1" cap="none" spc="0">
              <a:ln/>
              <a:solidFill>
                <a:srgbClr val="FFFF00"/>
              </a:solidFill>
              <a:effectLst>
                <a:outerShdw blurRad="38100" dist="19050" dir="2700000" algn="tl" rotWithShape="0">
                  <a:schemeClr val="dk1">
                    <a:lumMod val="50000"/>
                    <a:alpha val="40000"/>
                  </a:schemeClr>
                </a:outerShdw>
              </a:effectLst>
            </a:endParaRPr>
          </a:p>
        </p:txBody>
      </p:sp>
      <p:sp>
        <p:nvSpPr>
          <p:cNvPr id="4" name="Rectangle 3"/>
          <p:cNvSpPr/>
          <p:nvPr/>
        </p:nvSpPr>
        <p:spPr>
          <a:xfrm>
            <a:off x="583521" y="5295490"/>
            <a:ext cx="4938763" cy="707886"/>
          </a:xfrm>
          <a:prstGeom prst="rect">
            <a:avLst/>
          </a:prstGeom>
          <a:noFill/>
        </p:spPr>
        <p:txBody>
          <a:bodyPr wrap="square" lIns="91440" tIns="45720" rIns="91440" bIns="45720">
            <a:spAutoFit/>
          </a:bodyPr>
          <a:lstStyle/>
          <a:p>
            <a:pPr algn="ctr"/>
            <a:r>
              <a:rPr lang="en-US" sz="2000">
                <a:ln w="0"/>
                <a:effectLst>
                  <a:outerShdw blurRad="38100" dist="19050" dir="2700000" algn="tl" rotWithShape="0">
                    <a:schemeClr val="dk1">
                      <a:alpha val="40000"/>
                    </a:schemeClr>
                  </a:outerShdw>
                </a:effectLst>
                <a:latin typeface="Century Gothic" panose="020B0502020202020204" pitchFamily="34" charset="0"/>
              </a:rPr>
              <a:t>Parent/Guardian can complete certain specific forms online</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29360" b="19058"/>
          <a:stretch/>
        </p:blipFill>
        <p:spPr>
          <a:xfrm>
            <a:off x="6188785" y="2632365"/>
            <a:ext cx="5602479" cy="3851564"/>
          </a:xfrm>
          <a:prstGeom prst="rect">
            <a:avLst/>
          </a:prstGeom>
        </p:spPr>
      </p:pic>
      <p:sp>
        <p:nvSpPr>
          <p:cNvPr id="6" name="Rectangle 5"/>
          <p:cNvSpPr/>
          <p:nvPr/>
        </p:nvSpPr>
        <p:spPr>
          <a:xfrm>
            <a:off x="6096000" y="350982"/>
            <a:ext cx="5424305" cy="2031325"/>
          </a:xfrm>
          <a:prstGeom prst="rect">
            <a:avLst/>
          </a:prstGeom>
          <a:noFill/>
        </p:spPr>
        <p:txBody>
          <a:bodyPr wrap="square" lIns="91440" tIns="45720" rIns="91440" bIns="45720">
            <a:spAutoFit/>
          </a:bodyPr>
          <a:lstStyle/>
          <a:p>
            <a:pPr algn="ctr"/>
            <a:r>
              <a:rPr lang="en-US">
                <a:ln w="0"/>
                <a:effectLst>
                  <a:outerShdw blurRad="38100" dist="19050" dir="2700000" algn="tl" rotWithShape="0">
                    <a:schemeClr val="dk1">
                      <a:alpha val="40000"/>
                    </a:schemeClr>
                  </a:outerShdw>
                </a:effectLst>
                <a:latin typeface="Century Gothic" panose="020B0502020202020204" pitchFamily="34" charset="0"/>
              </a:rPr>
              <a:t>Parent/Guardian’s can opt into sharing their information with Parent Leadership groups such as CEC, CDEC, Presidents Council and the school’s PTA. Please consider signing up. This gives the PTA the ability to reach out to families directly with information on meetings and events. </a:t>
            </a:r>
          </a:p>
        </p:txBody>
      </p:sp>
    </p:spTree>
    <p:extLst>
      <p:ext uri="{BB962C8B-B14F-4D97-AF65-F5344CB8AC3E}">
        <p14:creationId xmlns:p14="http://schemas.microsoft.com/office/powerpoint/2010/main" val="2530034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58592" y="360217"/>
            <a:ext cx="5496582" cy="6151419"/>
          </a:xfrm>
          <a:prstGeom prst="rect">
            <a:avLst/>
          </a:prstGeom>
        </p:spPr>
      </p:pic>
      <p:sp>
        <p:nvSpPr>
          <p:cNvPr id="4" name="Rectangle 3"/>
          <p:cNvSpPr/>
          <p:nvPr/>
        </p:nvSpPr>
        <p:spPr>
          <a:xfrm>
            <a:off x="6336828" y="655782"/>
            <a:ext cx="5277366" cy="1384995"/>
          </a:xfrm>
          <a:prstGeom prst="rect">
            <a:avLst/>
          </a:prstGeom>
          <a:noFill/>
        </p:spPr>
        <p:txBody>
          <a:bodyPr wrap="square" lIns="91440" tIns="45720" rIns="91440" bIns="45720">
            <a:spAutoFit/>
          </a:bodyPr>
          <a:lstStyle/>
          <a:p>
            <a:pPr algn="ctr"/>
            <a:r>
              <a:rPr lang="en-US" sz="2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entury Gothic" panose="020B0502020202020204" pitchFamily="34" charset="0"/>
              </a:rPr>
              <a:t>Parent/Guardians will get notifications of missing paperwork when they log in.   </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5454" t="-640" r="22424"/>
          <a:stretch/>
        </p:blipFill>
        <p:spPr>
          <a:xfrm rot="5400000">
            <a:off x="7046106" y="1525669"/>
            <a:ext cx="4073238" cy="5898696"/>
          </a:xfrm>
          <a:prstGeom prst="rect">
            <a:avLst/>
          </a:prstGeom>
        </p:spPr>
      </p:pic>
    </p:spTree>
    <p:extLst>
      <p:ext uri="{BB962C8B-B14F-4D97-AF65-F5344CB8AC3E}">
        <p14:creationId xmlns:p14="http://schemas.microsoft.com/office/powerpoint/2010/main" val="4249945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2" descr="Graphical user interface, text, application, email&#10;&#10;Description automatically generated">
            <a:extLst>
              <a:ext uri="{FF2B5EF4-FFF2-40B4-BE49-F238E27FC236}">
                <a16:creationId xmlns:a16="http://schemas.microsoft.com/office/drawing/2014/main" id="{FA152AA1-3358-4848-8A89-33B1EABC0546}"/>
              </a:ext>
            </a:extLst>
          </p:cNvPr>
          <p:cNvPicPr>
            <a:picLocks noChangeAspect="1"/>
          </p:cNvPicPr>
          <p:nvPr/>
        </p:nvPicPr>
        <p:blipFill>
          <a:blip r:embed="rId2"/>
          <a:stretch>
            <a:fillRect/>
          </a:stretch>
        </p:blipFill>
        <p:spPr>
          <a:xfrm>
            <a:off x="2218815" y="565573"/>
            <a:ext cx="7749289" cy="5734474"/>
          </a:xfrm>
          <a:prstGeom prst="rect">
            <a:avLst/>
          </a:prstGeom>
        </p:spPr>
      </p:pic>
    </p:spTree>
    <p:extLst>
      <p:ext uri="{BB962C8B-B14F-4D97-AF65-F5344CB8AC3E}">
        <p14:creationId xmlns:p14="http://schemas.microsoft.com/office/powerpoint/2010/main" val="197954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a:extLst>
              <a:ext uri="{FF2B5EF4-FFF2-40B4-BE49-F238E27FC236}">
                <a16:creationId xmlns:a16="http://schemas.microsoft.com/office/drawing/2014/main" id="{0B323FE0-DFB0-4368-A3C2-FC1402A98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1" name="Straight Connector 10">
            <a:extLst>
              <a:ext uri="{FF2B5EF4-FFF2-40B4-BE49-F238E27FC236}">
                <a16:creationId xmlns:a16="http://schemas.microsoft.com/office/drawing/2014/main" id="{E4BCA77F-6A46-46C1-822E-DF8DB6F08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0F30BB5-7BA0-4D79-B51D-809B0D796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Rectangle 1">
            <a:extLst>
              <a:ext uri="{FF2B5EF4-FFF2-40B4-BE49-F238E27FC236}">
                <a16:creationId xmlns:a16="http://schemas.microsoft.com/office/drawing/2014/main" id="{96FB9D62-8A4F-4BAC-BD04-72DD8A2AB3FE}"/>
              </a:ext>
            </a:extLst>
          </p:cNvPr>
          <p:cNvSpPr/>
          <p:nvPr/>
        </p:nvSpPr>
        <p:spPr>
          <a:xfrm>
            <a:off x="4572001" y="821636"/>
            <a:ext cx="6969744" cy="5385200"/>
          </a:xfrm>
          <a:prstGeom prst="rect">
            <a:avLst/>
          </a:prstGeom>
        </p:spPr>
        <p:txBody>
          <a:bodyPr vert="horz" lIns="91440" tIns="45720" rIns="91440" bIns="45720" rtlCol="0" anchor="ctr">
            <a:normAutofit/>
          </a:bodyPr>
          <a:lstStyle/>
          <a:p>
            <a:pPr>
              <a:lnSpc>
                <a:spcPct val="85000"/>
              </a:lnSpc>
              <a:spcBef>
                <a:spcPct val="0"/>
              </a:spcBef>
              <a:spcAft>
                <a:spcPts val="600"/>
              </a:spcAft>
            </a:pPr>
            <a:r>
              <a:rPr lang="en-US" sz="5000" b="1" cap="all" spc="0">
                <a:ln w="0"/>
                <a:effectLst>
                  <a:outerShdw blurRad="38100" dist="19050" dir="2700000" algn="tl" rotWithShape="0">
                    <a:schemeClr val="dk1">
                      <a:alpha val="40000"/>
                    </a:schemeClr>
                  </a:outerShdw>
                </a:effectLst>
                <a:latin typeface="Aptos Display" panose="020B0004020202020204" pitchFamily="34" charset="0"/>
                <a:ea typeface="+mj-ea"/>
                <a:cs typeface="+mj-cs"/>
              </a:rPr>
              <a:t>For more information on NYCSA </a:t>
            </a:r>
          </a:p>
          <a:p>
            <a:pPr>
              <a:lnSpc>
                <a:spcPct val="85000"/>
              </a:lnSpc>
              <a:spcBef>
                <a:spcPct val="0"/>
              </a:spcBef>
              <a:spcAft>
                <a:spcPts val="600"/>
              </a:spcAft>
            </a:pPr>
            <a:r>
              <a:rPr lang="en-US" sz="5000" b="1" cap="all">
                <a:ln w="0"/>
                <a:effectLst>
                  <a:outerShdw blurRad="38100" dist="19050" dir="2700000" algn="tl" rotWithShape="0">
                    <a:schemeClr val="dk1">
                      <a:alpha val="40000"/>
                    </a:schemeClr>
                  </a:outerShdw>
                </a:effectLst>
                <a:latin typeface="Aptos Display" panose="020B0004020202020204" pitchFamily="34" charset="0"/>
                <a:ea typeface="+mj-ea"/>
                <a:cs typeface="+mj-cs"/>
              </a:rPr>
              <a:t>please follow the link below.</a:t>
            </a:r>
          </a:p>
          <a:p>
            <a:pPr>
              <a:lnSpc>
                <a:spcPct val="85000"/>
              </a:lnSpc>
              <a:spcBef>
                <a:spcPct val="0"/>
              </a:spcBef>
              <a:spcAft>
                <a:spcPts val="600"/>
              </a:spcAft>
            </a:pPr>
            <a:endParaRPr lang="en-US" sz="5000" b="1" cap="all">
              <a:ln w="0"/>
              <a:effectLst>
                <a:outerShdw blurRad="38100" dist="19050" dir="2700000" algn="tl" rotWithShape="0">
                  <a:schemeClr val="dk1">
                    <a:alpha val="40000"/>
                  </a:schemeClr>
                </a:outerShdw>
              </a:effectLst>
              <a:latin typeface="Aptos Display" panose="020B0004020202020204" pitchFamily="34" charset="0"/>
              <a:ea typeface="+mj-ea"/>
              <a:cs typeface="+mj-cs"/>
            </a:endParaRPr>
          </a:p>
          <a:p>
            <a:pPr>
              <a:lnSpc>
                <a:spcPct val="85000"/>
              </a:lnSpc>
              <a:spcBef>
                <a:spcPct val="0"/>
              </a:spcBef>
              <a:spcAft>
                <a:spcPts val="600"/>
              </a:spcAft>
            </a:pPr>
            <a:r>
              <a:rPr lang="en-US" sz="5000" b="1" u="sng" cap="all">
                <a:ln w="0"/>
                <a:effectLst>
                  <a:outerShdw blurRad="38100" dist="19050" dir="2700000" algn="tl" rotWithShape="0">
                    <a:schemeClr val="dk1">
                      <a:alpha val="40000"/>
                    </a:schemeClr>
                  </a:outerShdw>
                </a:effectLst>
                <a:latin typeface="Aptos Display" panose="020B0004020202020204" pitchFamily="34" charset="0"/>
                <a:ea typeface="+mj-ea"/>
                <a:cs typeface="+mj-cs"/>
                <a:hlinkClick r:id="rId2"/>
              </a:rPr>
              <a:t>NYCSA</a:t>
            </a:r>
            <a:endParaRPr lang="en-US" sz="5000" b="1" u="sng" cap="all">
              <a:ln w="0"/>
              <a:effectLst>
                <a:outerShdw blurRad="38100" dist="19050" dir="2700000" algn="tl" rotWithShape="0">
                  <a:schemeClr val="dk1">
                    <a:alpha val="40000"/>
                  </a:schemeClr>
                </a:outerShdw>
              </a:effectLst>
              <a:latin typeface="Aptos Display" panose="020B0004020202020204" pitchFamily="34" charset="0"/>
              <a:ea typeface="+mj-ea"/>
              <a:cs typeface="+mj-cs"/>
            </a:endParaRPr>
          </a:p>
          <a:p>
            <a:pPr>
              <a:lnSpc>
                <a:spcPct val="85000"/>
              </a:lnSpc>
              <a:spcBef>
                <a:spcPct val="0"/>
              </a:spcBef>
              <a:spcAft>
                <a:spcPts val="600"/>
              </a:spcAft>
            </a:pPr>
            <a:endParaRPr lang="en-US" sz="5000" b="1" cap="all">
              <a:ln w="0"/>
              <a:effectLst>
                <a:outerShdw blurRad="38100" dist="19050" dir="2700000" algn="tl" rotWithShape="0">
                  <a:schemeClr val="dk1">
                    <a:alpha val="40000"/>
                  </a:schemeClr>
                </a:outerShdw>
              </a:effectLst>
              <a:latin typeface="+mj-lt"/>
              <a:ea typeface="+mj-ea"/>
              <a:cs typeface="+mj-cs"/>
            </a:endParaRPr>
          </a:p>
          <a:p>
            <a:pPr>
              <a:lnSpc>
                <a:spcPct val="85000"/>
              </a:lnSpc>
              <a:spcBef>
                <a:spcPct val="0"/>
              </a:spcBef>
              <a:spcAft>
                <a:spcPts val="600"/>
              </a:spcAft>
            </a:pPr>
            <a:endParaRPr lang="en-US" sz="5000" b="1" cap="all">
              <a:ln w="0"/>
              <a:effectLst>
                <a:outerShdw blurRad="38100" dist="19050" dir="2700000" algn="tl" rotWithShape="0">
                  <a:schemeClr val="dk1">
                    <a:alpha val="40000"/>
                  </a:schemeClr>
                </a:outerShdw>
              </a:effectLst>
              <a:latin typeface="+mj-lt"/>
              <a:ea typeface="+mj-ea"/>
              <a:cs typeface="+mj-cs"/>
            </a:endParaRPr>
          </a:p>
        </p:txBody>
      </p:sp>
      <p:sp>
        <p:nvSpPr>
          <p:cNvPr id="15" name="Rectangle 14">
            <a:extLst>
              <a:ext uri="{FF2B5EF4-FFF2-40B4-BE49-F238E27FC236}">
                <a16:creationId xmlns:a16="http://schemas.microsoft.com/office/drawing/2014/main" id="{44F561C9-F335-45B4-A0DC-68F946099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39821"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16649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elebrate National 529 Day with These Savings Tips! | The Education Plan">
            <a:extLst>
              <a:ext uri="{FF2B5EF4-FFF2-40B4-BE49-F238E27FC236}">
                <a16:creationId xmlns:a16="http://schemas.microsoft.com/office/drawing/2014/main" id="{0B648A48-0A77-E560-29B9-1C8EDC9DBA53}"/>
              </a:ext>
            </a:extLst>
          </p:cNvPr>
          <p:cNvPicPr>
            <a:picLocks noChangeAspect="1"/>
          </p:cNvPicPr>
          <p:nvPr/>
        </p:nvPicPr>
        <p:blipFill>
          <a:blip r:embed="rId2">
            <a:alphaModFix amt="35000"/>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78995" y="-156"/>
            <a:ext cx="12200347" cy="7288058"/>
          </a:xfrm>
          <a:prstGeom prst="rect">
            <a:avLst/>
          </a:prstGeom>
        </p:spPr>
      </p:pic>
      <p:sp>
        <p:nvSpPr>
          <p:cNvPr id="2" name="Title 1">
            <a:extLst>
              <a:ext uri="{FF2B5EF4-FFF2-40B4-BE49-F238E27FC236}">
                <a16:creationId xmlns:a16="http://schemas.microsoft.com/office/drawing/2014/main" id="{0B6E3315-7AE8-4382-3F05-4FE83F04AF1F}"/>
              </a:ext>
            </a:extLst>
          </p:cNvPr>
          <p:cNvSpPr>
            <a:spLocks noGrp="1"/>
          </p:cNvSpPr>
          <p:nvPr>
            <p:ph type="title"/>
          </p:nvPr>
        </p:nvSpPr>
        <p:spPr>
          <a:xfrm>
            <a:off x="1069848" y="318947"/>
            <a:ext cx="10058400" cy="1051205"/>
          </a:xfrm>
        </p:spPr>
        <p:txBody>
          <a:bodyPr/>
          <a:lstStyle/>
          <a:p>
            <a:pPr algn="ctr"/>
            <a:r>
              <a:rPr lang="en-US" b="1">
                <a:solidFill>
                  <a:srgbClr val="0033CC"/>
                </a:solidFill>
                <a:latin typeface="Cavolini"/>
                <a:cs typeface="Cavolini"/>
              </a:rPr>
              <a:t>May 29th was 529 Day!</a:t>
            </a:r>
          </a:p>
        </p:txBody>
      </p:sp>
      <p:sp>
        <p:nvSpPr>
          <p:cNvPr id="3" name="Content Placeholder 2">
            <a:extLst>
              <a:ext uri="{FF2B5EF4-FFF2-40B4-BE49-F238E27FC236}">
                <a16:creationId xmlns:a16="http://schemas.microsoft.com/office/drawing/2014/main" id="{5E7C7412-CC60-E58A-F15C-8475261EF6E4}"/>
              </a:ext>
            </a:extLst>
          </p:cNvPr>
          <p:cNvSpPr>
            <a:spLocks noGrp="1"/>
          </p:cNvSpPr>
          <p:nvPr>
            <p:ph idx="1"/>
          </p:nvPr>
        </p:nvSpPr>
        <p:spPr>
          <a:xfrm>
            <a:off x="1066800" y="1630220"/>
            <a:ext cx="10058400" cy="5014961"/>
          </a:xfrm>
        </p:spPr>
        <p:txBody>
          <a:bodyPr vert="horz" lIns="91440" tIns="45720" rIns="91440" bIns="45720" rtlCol="0" anchor="t">
            <a:normAutofit/>
          </a:bodyPr>
          <a:lstStyle/>
          <a:p>
            <a:r>
              <a:rPr lang="en-US" b="1" dirty="0">
                <a:solidFill>
                  <a:srgbClr val="0033CC"/>
                </a:solidFill>
                <a:latin typeface="Cavolini"/>
                <a:cs typeface="Cavolini"/>
              </a:rPr>
              <a:t>What is 529 Day? </a:t>
            </a:r>
          </a:p>
          <a:p>
            <a:pPr marL="0" indent="0">
              <a:buClr>
                <a:srgbClr val="A6A6A6"/>
              </a:buClr>
              <a:buNone/>
            </a:pPr>
            <a:r>
              <a:rPr lang="en-US" b="1">
                <a:solidFill>
                  <a:srgbClr val="0033CC"/>
                </a:solidFill>
                <a:latin typeface="Cavolini"/>
                <a:cs typeface="Cavolini"/>
              </a:rPr>
              <a:t>This is a day when families are encouraged to consider creating a 529 account to start saving for their child's higher education. </a:t>
            </a:r>
          </a:p>
          <a:p>
            <a:r>
              <a:rPr lang="en-US" b="1" dirty="0">
                <a:solidFill>
                  <a:srgbClr val="0033CC"/>
                </a:solidFill>
                <a:latin typeface="Cavolini"/>
                <a:cs typeface="Cavolini"/>
              </a:rPr>
              <a:t>What is a 529? </a:t>
            </a:r>
          </a:p>
          <a:p>
            <a:pPr marL="0" indent="0">
              <a:buClr>
                <a:srgbClr val="A6A6A6"/>
              </a:buClr>
              <a:buNone/>
            </a:pPr>
            <a:r>
              <a:rPr lang="en-US" b="1" dirty="0">
                <a:solidFill>
                  <a:srgbClr val="0033CC"/>
                </a:solidFill>
                <a:latin typeface="Cavolini"/>
                <a:cs typeface="Cavolini"/>
              </a:rPr>
              <a:t>A 529 is a type of investment account that can be used for higher </a:t>
            </a:r>
            <a:r>
              <a:rPr lang="en-US" b="1">
                <a:solidFill>
                  <a:srgbClr val="0033CC"/>
                </a:solidFill>
                <a:latin typeface="Cavolini"/>
                <a:cs typeface="Cavolini"/>
              </a:rPr>
              <a:t>education. </a:t>
            </a:r>
          </a:p>
          <a:p>
            <a:r>
              <a:rPr lang="en-US" b="1" dirty="0">
                <a:solidFill>
                  <a:srgbClr val="0033CC"/>
                </a:solidFill>
                <a:latin typeface="Cavolini"/>
                <a:cs typeface="Cavolini"/>
              </a:rPr>
              <a:t>Can a 529 be linked to the NYC Kids Save for College Account?</a:t>
            </a:r>
          </a:p>
          <a:p>
            <a:pPr marL="0" indent="0">
              <a:buClr>
                <a:srgbClr val="A6A6A6"/>
              </a:buClr>
              <a:buNone/>
            </a:pPr>
            <a:r>
              <a:rPr lang="en-US" b="1" dirty="0">
                <a:solidFill>
                  <a:srgbClr val="0033CC"/>
                </a:solidFill>
                <a:latin typeface="Cavolini"/>
                <a:cs typeface="Cavolini"/>
              </a:rPr>
              <a:t>YESSS!! When your child graduates to Kindergarten, families can </a:t>
            </a:r>
            <a:r>
              <a:rPr lang="en-US" b="1" dirty="0">
                <a:solidFill>
                  <a:srgbClr val="0033CC"/>
                </a:solidFill>
                <a:latin typeface="Cavolini"/>
                <a:ea typeface="+mn-lt"/>
                <a:cs typeface="Cavolini"/>
              </a:rPr>
              <a:t>create </a:t>
            </a:r>
            <a:r>
              <a:rPr lang="en-US" b="1">
                <a:solidFill>
                  <a:srgbClr val="0033CC"/>
                </a:solidFill>
                <a:latin typeface="Cavolini"/>
                <a:ea typeface="+mn-lt"/>
                <a:cs typeface="Cavolini"/>
              </a:rPr>
              <a:t>a </a:t>
            </a:r>
            <a:r>
              <a:rPr lang="en-US" b="1" dirty="0">
                <a:solidFill>
                  <a:srgbClr val="0033CC"/>
                </a:solidFill>
                <a:latin typeface="Cavolini"/>
                <a:ea typeface="+mn-lt"/>
                <a:cs typeface="+mn-lt"/>
              </a:rPr>
              <a:t>NYC Kids Save for College Account</a:t>
            </a:r>
            <a:r>
              <a:rPr lang="en-US" b="1" dirty="0">
                <a:solidFill>
                  <a:srgbClr val="0033CC"/>
                </a:solidFill>
                <a:latin typeface="Cavolini"/>
                <a:cs typeface="Cavolini"/>
              </a:rPr>
              <a:t> and following the building blocks, families can link there 529 to the account. </a:t>
            </a:r>
          </a:p>
          <a:p>
            <a:pPr marL="0" indent="0" algn="ctr">
              <a:buNone/>
            </a:pPr>
            <a:r>
              <a:rPr lang="en-US" sz="2400" b="1" dirty="0">
                <a:solidFill>
                  <a:srgbClr val="0033CC"/>
                </a:solidFill>
                <a:latin typeface="Cavolini"/>
                <a:cs typeface="Cavolini"/>
              </a:rPr>
              <a:t>For more information on the 529 account click </a:t>
            </a:r>
            <a:r>
              <a:rPr lang="en-US" sz="2400" b="1" dirty="0">
                <a:solidFill>
                  <a:srgbClr val="0033CC"/>
                </a:solidFill>
                <a:latin typeface="Cavolini"/>
                <a:cs typeface="Cavolini"/>
                <a:hlinkClick r:id="rId4">
                  <a:extLst>
                    <a:ext uri="{A12FA001-AC4F-418D-AE19-62706E023703}">
                      <ahyp:hlinkClr xmlns:ahyp="http://schemas.microsoft.com/office/drawing/2018/hyperlinkcolor" val="tx"/>
                    </a:ext>
                  </a:extLst>
                </a:hlinkClick>
              </a:rPr>
              <a:t>NY's 529</a:t>
            </a:r>
            <a:r>
              <a:rPr lang="en-US" sz="2400" b="1" dirty="0">
                <a:solidFill>
                  <a:srgbClr val="0033CC"/>
                </a:solidFill>
                <a:latin typeface="Cavolini"/>
                <a:cs typeface="Cavolini"/>
              </a:rPr>
              <a:t>!</a:t>
            </a:r>
          </a:p>
        </p:txBody>
      </p:sp>
    </p:spTree>
    <p:extLst>
      <p:ext uri="{BB962C8B-B14F-4D97-AF65-F5344CB8AC3E}">
        <p14:creationId xmlns:p14="http://schemas.microsoft.com/office/powerpoint/2010/main" val="2755504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F3D7E-9309-EDC7-1764-C87AB7612EA9}"/>
              </a:ext>
            </a:extLst>
          </p:cNvPr>
          <p:cNvSpPr/>
          <p:nvPr/>
        </p:nvSpPr>
        <p:spPr>
          <a:xfrm>
            <a:off x="341744" y="469871"/>
            <a:ext cx="11720946" cy="5693866"/>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u="sng" dirty="0">
                <a:latin typeface="Century Gothic" panose="020B0502020202020204" pitchFamily="34" charset="0"/>
                <a:ea typeface="Times New Roman" panose="02020603050405020304" pitchFamily="18" charset="0"/>
                <a:cs typeface="Arial" panose="020B0604020202020204" pitchFamily="34" charset="0"/>
              </a:rPr>
              <a:t>After School Programs Located in the Main building</a:t>
            </a:r>
          </a:p>
          <a:p>
            <a:endParaRPr lang="en-US" sz="2000" b="1" u="sng" dirty="0">
              <a:latin typeface="Century Gothic" panose="020B0502020202020204" pitchFamily="34" charset="0"/>
              <a:ea typeface="Times New Roman" panose="02020603050405020304" pitchFamily="18" charset="0"/>
              <a:cs typeface="Arial" panose="020B0604020202020204" pitchFamily="34" charset="0"/>
            </a:endParaRPr>
          </a:p>
          <a:p>
            <a:endParaRPr lang="en-US" sz="1200" b="1" u="sng" dirty="0">
              <a:latin typeface="Century Gothic" panose="020B0502020202020204" pitchFamily="34" charset="0"/>
              <a:ea typeface="Times New Roman" panose="02020603050405020304" pitchFamily="18" charset="0"/>
              <a:cs typeface="Arial" panose="020B0604020202020204" pitchFamily="34" charset="0"/>
            </a:endParaRPr>
          </a:p>
          <a:p>
            <a:r>
              <a:rPr lang="en-US" sz="1200" b="1" u="sng" dirty="0">
                <a:latin typeface="Century Gothic" panose="020B0502020202020204" pitchFamily="34" charset="0"/>
                <a:ea typeface="Times New Roman" panose="02020603050405020304" pitchFamily="18" charset="0"/>
                <a:cs typeface="Arial" panose="020B0604020202020204" pitchFamily="34" charset="0"/>
              </a:rPr>
              <a:t>Blueberry Children</a:t>
            </a:r>
            <a:r>
              <a:rPr lang="en-US" sz="1200" b="1" dirty="0">
                <a:latin typeface="Century Gothic" panose="020B0502020202020204" pitchFamily="34" charset="0"/>
                <a:ea typeface="Times New Roman" panose="02020603050405020304" pitchFamily="18" charset="0"/>
                <a:cs typeface="Arial" panose="020B0604020202020204" pitchFamily="34" charset="0"/>
              </a:rPr>
              <a:t>:   Grades served Pre-K to 5</a:t>
            </a:r>
            <a:r>
              <a:rPr lang="en-US" sz="1200" b="1" baseline="30000" dirty="0">
                <a:latin typeface="Century Gothic" panose="020B0502020202020204" pitchFamily="34" charset="0"/>
                <a:ea typeface="Times New Roman" panose="02020603050405020304" pitchFamily="18" charset="0"/>
                <a:cs typeface="Arial" panose="020B0604020202020204" pitchFamily="34" charset="0"/>
              </a:rPr>
              <a:t>th</a:t>
            </a:r>
            <a:r>
              <a:rPr lang="en-US" sz="1200" b="1" dirty="0">
                <a:latin typeface="Century Gothic" panose="020B0502020202020204" pitchFamily="34" charset="0"/>
                <a:ea typeface="Times New Roman" panose="02020603050405020304" pitchFamily="18" charset="0"/>
                <a:cs typeface="Arial" panose="020B0604020202020204" pitchFamily="34" charset="0"/>
              </a:rPr>
              <a:t> Grade.</a:t>
            </a:r>
            <a:endParaRPr lang="en-US" sz="1200" dirty="0">
              <a:latin typeface="Century Gothic" panose="020B0502020202020204" pitchFamily="34" charset="0"/>
              <a:ea typeface="Times New Roman" panose="02020603050405020304" pitchFamily="18" charset="0"/>
            </a:endParaRPr>
          </a:p>
          <a:p>
            <a:r>
              <a:rPr lang="en-US" sz="1200" b="1" dirty="0">
                <a:latin typeface="Century Gothic" panose="020B0502020202020204" pitchFamily="34" charset="0"/>
                <a:ea typeface="Times New Roman" panose="02020603050405020304" pitchFamily="18" charset="0"/>
                <a:cs typeface="Arial" panose="020B0604020202020204" pitchFamily="34" charset="0"/>
              </a:rPr>
              <a:t> </a:t>
            </a:r>
            <a:endParaRPr lang="en-US" sz="1200" dirty="0">
              <a:latin typeface="Century Gothic" panose="020B0502020202020204" pitchFamily="34" charset="0"/>
              <a:ea typeface="Times New Roman" panose="02020603050405020304" pitchFamily="18" charset="0"/>
            </a:endParaRPr>
          </a:p>
          <a:p>
            <a:r>
              <a:rPr lang="en-US" sz="1200" dirty="0">
                <a:latin typeface="Century Gothic" panose="020B0502020202020204" pitchFamily="34" charset="0"/>
                <a:ea typeface="Times New Roman" panose="02020603050405020304" pitchFamily="18" charset="0"/>
              </a:rPr>
              <a:t>This is a fee-based program. </a:t>
            </a:r>
            <a:r>
              <a:rPr lang="en-US" sz="1200" dirty="0">
                <a:latin typeface="Century Gothic" panose="020B0502020202020204" pitchFamily="34" charset="0"/>
                <a:ea typeface="Times New Roman" panose="02020603050405020304" pitchFamily="18" charset="0"/>
                <a:cs typeface="Arial" panose="020B0604020202020204" pitchFamily="34" charset="0"/>
              </a:rPr>
              <a:t>Blueberry Children is held on the school premises. The program begins at the end of the school day and runs daily until 6:30 pm. Holiday and summer camp programs are available. Below is a brief description submitted by Mr. and Dr. Guha, owner and operator of the Blueberry Children After School Program. This is a fee-based program.</a:t>
            </a:r>
            <a:endParaRPr lang="en-US" sz="1200" dirty="0">
              <a:latin typeface="Century Gothic" panose="020B0502020202020204" pitchFamily="34" charset="0"/>
              <a:ea typeface="Times New Roman" panose="02020603050405020304" pitchFamily="18" charset="0"/>
            </a:endParaRPr>
          </a:p>
          <a:p>
            <a:r>
              <a:rPr lang="en-US" sz="1200" b="1" dirty="0">
                <a:latin typeface="Century Gothic" panose="020B0502020202020204" pitchFamily="34" charset="0"/>
                <a:ea typeface="Times New Roman" panose="02020603050405020304" pitchFamily="18" charset="0"/>
                <a:cs typeface="Arial" panose="020B0604020202020204" pitchFamily="34" charset="0"/>
              </a:rPr>
              <a:t> </a:t>
            </a:r>
            <a:endParaRPr lang="en-US" sz="1200" dirty="0">
              <a:latin typeface="Century Gothic" panose="020B0502020202020204" pitchFamily="34" charset="0"/>
              <a:ea typeface="Times New Roman" panose="02020603050405020304" pitchFamily="18" charset="0"/>
            </a:endParaRPr>
          </a:p>
          <a:p>
            <a:r>
              <a:rPr lang="en-US" sz="1200" b="1" dirty="0">
                <a:latin typeface="Century Gothic" panose="020B0502020202020204" pitchFamily="34" charset="0"/>
                <a:ea typeface="Times New Roman" panose="02020603050405020304" pitchFamily="18" charset="0"/>
                <a:cs typeface="Arial" panose="020B0604020202020204" pitchFamily="34" charset="0"/>
              </a:rPr>
              <a:t>The Blueberry Children After-School Program has been designed by parents and educators. It is an intensive academic and non-academic enrichment program. Besides everyday homework help, children are engaged in enhanced learning. The objective is to develop the whole child by nurturing the following dimensions of development- Physical, Cognitive. Emotional, and Social Skills.  The program has a child-centric approach focusing on Integrated Curriculum. The academic programs are taught by educators, teachers. Master’s students and under-grad education majors. Sports activities are conducted by individual sports specialists.</a:t>
            </a:r>
            <a:endParaRPr lang="en-US" sz="1200" dirty="0">
              <a:latin typeface="Century Gothic" panose="020B0502020202020204" pitchFamily="34" charset="0"/>
              <a:ea typeface="Times New Roman" panose="02020603050405020304" pitchFamily="18" charset="0"/>
            </a:endParaRPr>
          </a:p>
          <a:p>
            <a:r>
              <a:rPr lang="en-US" sz="1200" b="1" dirty="0">
                <a:latin typeface="Century Gothic" panose="020B0502020202020204" pitchFamily="34" charset="0"/>
                <a:ea typeface="Times New Roman" panose="02020603050405020304" pitchFamily="18" charset="0"/>
                <a:cs typeface="Arial" panose="020B0604020202020204" pitchFamily="34" charset="0"/>
              </a:rPr>
              <a:t>For more information on the program and grades serviced please call (718)740-2424 or email at: </a:t>
            </a:r>
            <a:r>
              <a:rPr lang="en-US" sz="1200" b="1" u="sng" dirty="0">
                <a:solidFill>
                  <a:srgbClr val="0000FF"/>
                </a:solidFill>
                <a:latin typeface="Century Gothic" panose="020B0502020202020204" pitchFamily="34" charset="0"/>
                <a:ea typeface="Times New Roman" panose="02020603050405020304" pitchFamily="18" charset="0"/>
                <a:cs typeface="Arial" panose="020B0604020202020204" pitchFamily="34" charset="0"/>
                <a:hlinkClick r:id="rId2"/>
              </a:rPr>
              <a:t>blueberrychildrennewyork@yahoo.com</a:t>
            </a:r>
            <a:r>
              <a:rPr lang="en-US" sz="1200" b="1" dirty="0">
                <a:latin typeface="Century Gothic" panose="020B0502020202020204" pitchFamily="34" charset="0"/>
                <a:ea typeface="Times New Roman" panose="02020603050405020304" pitchFamily="18" charset="0"/>
                <a:cs typeface="Arial" panose="020B0604020202020204" pitchFamily="34" charset="0"/>
              </a:rPr>
              <a:t>.</a:t>
            </a:r>
            <a:endParaRPr lang="en-US" sz="1200" dirty="0">
              <a:latin typeface="Century Gothic" panose="020B0502020202020204" pitchFamily="34" charset="0"/>
              <a:ea typeface="Times New Roman" panose="02020603050405020304" pitchFamily="18" charset="0"/>
            </a:endParaRPr>
          </a:p>
          <a:p>
            <a:r>
              <a:rPr lang="en-US" sz="1200" dirty="0">
                <a:latin typeface="Century Gothic" panose="020B0502020202020204" pitchFamily="34" charset="0"/>
                <a:ea typeface="Times New Roman" panose="02020603050405020304" pitchFamily="18" charset="0"/>
              </a:rPr>
              <a:t> </a:t>
            </a:r>
          </a:p>
          <a:p>
            <a:r>
              <a:rPr lang="en-US" sz="1200" dirty="0">
                <a:latin typeface="Century Gothic" panose="020B0502020202020204" pitchFamily="34" charset="0"/>
                <a:ea typeface="Times New Roman" panose="02020603050405020304" pitchFamily="18" charset="0"/>
              </a:rPr>
              <a:t> </a:t>
            </a:r>
          </a:p>
          <a:p>
            <a:r>
              <a:rPr lang="en-US" sz="1200" b="1" u="sng" dirty="0">
                <a:latin typeface="Century Gothic" panose="020B0502020202020204" pitchFamily="34" charset="0"/>
                <a:ea typeface="Times New Roman" panose="02020603050405020304" pitchFamily="18" charset="0"/>
              </a:rPr>
              <a:t>MYAP- Multi Cultural Youth Arts Program</a:t>
            </a:r>
            <a:r>
              <a:rPr lang="en-US" sz="1200" dirty="0">
                <a:latin typeface="Century Gothic" panose="020B0502020202020204" pitchFamily="34" charset="0"/>
                <a:ea typeface="Times New Roman" panose="02020603050405020304" pitchFamily="18" charset="0"/>
              </a:rPr>
              <a:t>   </a:t>
            </a:r>
            <a:r>
              <a:rPr lang="en-US" sz="1200" b="1" dirty="0">
                <a:latin typeface="Century Gothic" panose="020B0502020202020204" pitchFamily="34" charset="0"/>
                <a:ea typeface="Times New Roman" panose="02020603050405020304" pitchFamily="18" charset="0"/>
              </a:rPr>
              <a:t>Grades Served Pre-K-5</a:t>
            </a:r>
            <a:r>
              <a:rPr lang="en-US" sz="1200" b="1" baseline="30000" dirty="0">
                <a:latin typeface="Century Gothic" panose="020B0502020202020204" pitchFamily="34" charset="0"/>
                <a:ea typeface="Times New Roman" panose="02020603050405020304" pitchFamily="18" charset="0"/>
              </a:rPr>
              <a:t>th</a:t>
            </a:r>
            <a:r>
              <a:rPr lang="en-US" sz="1200" b="1" dirty="0">
                <a:latin typeface="Century Gothic" panose="020B0502020202020204" pitchFamily="34" charset="0"/>
                <a:ea typeface="Times New Roman" panose="02020603050405020304" pitchFamily="18" charset="0"/>
              </a:rPr>
              <a:t> Grade</a:t>
            </a:r>
            <a:endParaRPr lang="en-US" sz="1200" dirty="0">
              <a:latin typeface="Century Gothic" panose="020B0502020202020204" pitchFamily="34" charset="0"/>
              <a:ea typeface="Times New Roman" panose="02020603050405020304" pitchFamily="18" charset="0"/>
            </a:endParaRPr>
          </a:p>
          <a:p>
            <a:r>
              <a:rPr lang="en-US" sz="1200" dirty="0">
                <a:latin typeface="Century Gothic" panose="020B0502020202020204" pitchFamily="34" charset="0"/>
                <a:ea typeface="Times New Roman" panose="02020603050405020304" pitchFamily="18" charset="0"/>
              </a:rPr>
              <a:t> </a:t>
            </a:r>
          </a:p>
          <a:p>
            <a:r>
              <a:rPr lang="en-US" sz="1200" b="1" i="1" u="sng" dirty="0">
                <a:latin typeface="Century Gothic" panose="020B0502020202020204" pitchFamily="34" charset="0"/>
                <a:ea typeface="Times New Roman" panose="02020603050405020304" pitchFamily="18" charset="0"/>
              </a:rPr>
              <a:t>MYAP</a:t>
            </a:r>
            <a:r>
              <a:rPr lang="en-US" sz="1200" dirty="0">
                <a:latin typeface="Century Gothic" panose="020B0502020202020204" pitchFamily="34" charset="0"/>
                <a:ea typeface="Times New Roman" panose="02020603050405020304" pitchFamily="18" charset="0"/>
              </a:rPr>
              <a:t> is an afterschool program designed to stipulate cultural recreational, and social activities with academic enrichment and </a:t>
            </a:r>
            <a:r>
              <a:rPr lang="en-US" sz="1200" b="1" u="sng" dirty="0">
                <a:latin typeface="Century Gothic" panose="020B0502020202020204" pitchFamily="34" charset="0"/>
                <a:ea typeface="Times New Roman" panose="02020603050405020304" pitchFamily="18" charset="0"/>
              </a:rPr>
              <a:t>homework our 1</a:t>
            </a:r>
            <a:r>
              <a:rPr lang="en-US" sz="1200" b="1" u="sng" baseline="30000" dirty="0">
                <a:latin typeface="Century Gothic" panose="020B0502020202020204" pitchFamily="34" charset="0"/>
                <a:ea typeface="Times New Roman" panose="02020603050405020304" pitchFamily="18" charset="0"/>
              </a:rPr>
              <a:t>st</a:t>
            </a:r>
            <a:r>
              <a:rPr lang="en-US" sz="1200" b="1" u="sng" dirty="0">
                <a:latin typeface="Century Gothic" panose="020B0502020202020204" pitchFamily="34" charset="0"/>
                <a:ea typeface="Times New Roman" panose="02020603050405020304" pitchFamily="18" charset="0"/>
              </a:rPr>
              <a:t> priority.</a:t>
            </a:r>
            <a:endParaRPr lang="en-US" sz="1200" dirty="0">
              <a:latin typeface="Century Gothic" panose="020B0502020202020204" pitchFamily="34" charset="0"/>
              <a:ea typeface="Times New Roman" panose="02020603050405020304" pitchFamily="18" charset="0"/>
            </a:endParaRPr>
          </a:p>
          <a:p>
            <a:r>
              <a:rPr lang="en-US" sz="1200" dirty="0">
                <a:latin typeface="Century Gothic" panose="020B0502020202020204" pitchFamily="34" charset="0"/>
                <a:ea typeface="Times New Roman" panose="02020603050405020304" pitchFamily="18" charset="0"/>
              </a:rPr>
              <a:t> </a:t>
            </a:r>
          </a:p>
          <a:p>
            <a:r>
              <a:rPr lang="en-US" sz="1200" dirty="0">
                <a:latin typeface="Century Gothic" panose="020B0502020202020204" pitchFamily="34" charset="0"/>
                <a:ea typeface="Times New Roman" panose="02020603050405020304" pitchFamily="18" charset="0"/>
              </a:rPr>
              <a:t>Each day activities are instructed by our educated professionally uniformed staff. Our goal is to acquaint each child with something new and exciting every day. We invite parents to two showcases each year which display the progress of their children. </a:t>
            </a:r>
          </a:p>
          <a:p>
            <a:r>
              <a:rPr lang="en-US" sz="1200" b="1" i="1" dirty="0">
                <a:latin typeface="Century Gothic" panose="020B0502020202020204" pitchFamily="34" charset="0"/>
                <a:ea typeface="Times New Roman" panose="02020603050405020304" pitchFamily="18" charset="0"/>
              </a:rPr>
              <a:t>Dinning Etiquette, Dance, Sports, Chess, Drama, Debate, Foreign Language Instructional Clubs, Crocheting, Arts &amp; Crafts, Movies, Library Trips, Cold Cooking, are just a small part of our program. We are constantly expanding the social outlets and opportunities that await each bright child.</a:t>
            </a:r>
            <a:endParaRPr lang="en-US" sz="1200" dirty="0">
              <a:latin typeface="Century Gothic" panose="020B0502020202020204" pitchFamily="34" charset="0"/>
              <a:ea typeface="Times New Roman" panose="02020603050405020304" pitchFamily="18" charset="0"/>
            </a:endParaRPr>
          </a:p>
          <a:p>
            <a:r>
              <a:rPr lang="en-US" sz="1200" b="1" i="1" dirty="0">
                <a:latin typeface="Century Gothic" panose="020B0502020202020204" pitchFamily="34" charset="0"/>
                <a:ea typeface="Times New Roman" panose="02020603050405020304" pitchFamily="18" charset="0"/>
              </a:rPr>
              <a:t> </a:t>
            </a:r>
            <a:endParaRPr lang="en-US" sz="1200" dirty="0">
              <a:latin typeface="Century Gothic" panose="020B0502020202020204" pitchFamily="34" charset="0"/>
              <a:ea typeface="Times New Roman" panose="02020603050405020304" pitchFamily="18" charset="0"/>
            </a:endParaRPr>
          </a:p>
          <a:p>
            <a:r>
              <a:rPr lang="en-US" sz="1200" b="1" u="sng" dirty="0">
                <a:latin typeface="Century Gothic" panose="020B0502020202020204" pitchFamily="34" charset="0"/>
                <a:ea typeface="Times New Roman" panose="02020603050405020304" pitchFamily="18" charset="0"/>
                <a:cs typeface="Times New Roman" panose="02020603050405020304" pitchFamily="18" charset="0"/>
              </a:rPr>
              <a:t>We are available at P.S. 188 in the main building every full school day from dismissal until 6 :30 PM</a:t>
            </a:r>
            <a:r>
              <a:rPr lang="en-US" sz="1200" b="1" dirty="0">
                <a:latin typeface="Century Gothic" panose="020B0502020202020204" pitchFamily="34" charset="0"/>
                <a:ea typeface="Times New Roman" panose="02020603050405020304" pitchFamily="18" charset="0"/>
                <a:cs typeface="Times New Roman" panose="02020603050405020304" pitchFamily="18" charset="0"/>
              </a:rPr>
              <a:t>.</a:t>
            </a:r>
            <a:r>
              <a:rPr lang="en-US" sz="1200" dirty="0">
                <a:latin typeface="Century Gothic" panose="020B0502020202020204" pitchFamily="34" charset="0"/>
                <a:ea typeface="Times New Roman" panose="02020603050405020304" pitchFamily="18" charset="0"/>
                <a:cs typeface="Times New Roman" panose="02020603050405020304" pitchFamily="18" charset="0"/>
              </a:rPr>
              <a:t>  We also offer a</a:t>
            </a:r>
            <a:r>
              <a:rPr lang="en-US" sz="1200" i="1" dirty="0">
                <a:latin typeface="Century Gothic" panose="020B0502020202020204" pitchFamily="34" charset="0"/>
                <a:ea typeface="Times New Roman" panose="02020603050405020304" pitchFamily="18" charset="0"/>
                <a:cs typeface="Times New Roman" panose="02020603050405020304" pitchFamily="18" charset="0"/>
              </a:rPr>
              <a:t> Holiday</a:t>
            </a:r>
            <a:r>
              <a:rPr lang="en-US" sz="1200" dirty="0">
                <a:latin typeface="Century Gothic" panose="020B0502020202020204" pitchFamily="34" charset="0"/>
                <a:ea typeface="Times New Roman" panose="02020603050405020304" pitchFamily="18" charset="0"/>
                <a:cs typeface="Times New Roman" panose="02020603050405020304" pitchFamily="18" charset="0"/>
              </a:rPr>
              <a:t> and </a:t>
            </a:r>
            <a:r>
              <a:rPr lang="en-US" sz="1200" i="1" dirty="0">
                <a:latin typeface="Century Gothic" panose="020B0502020202020204" pitchFamily="34" charset="0"/>
                <a:ea typeface="Times New Roman" panose="02020603050405020304" pitchFamily="18" charset="0"/>
                <a:cs typeface="Times New Roman" panose="02020603050405020304" pitchFamily="18" charset="0"/>
              </a:rPr>
              <a:t>Summer </a:t>
            </a:r>
            <a:r>
              <a:rPr lang="en-US" sz="1200" dirty="0">
                <a:latin typeface="Century Gothic" panose="020B0502020202020204" pitchFamily="34" charset="0"/>
                <a:ea typeface="Times New Roman" panose="02020603050405020304" pitchFamily="18" charset="0"/>
                <a:cs typeface="Times New Roman" panose="02020603050405020304" pitchFamily="18" charset="0"/>
              </a:rPr>
              <a:t>Day Camp that includes door to door pick up/ drop off transportation service.  Please visit our website at </a:t>
            </a:r>
            <a:r>
              <a:rPr lang="en-US" sz="1200" u="sng" dirty="0">
                <a:solidFill>
                  <a:srgbClr val="0000FF"/>
                </a:solidFill>
                <a:latin typeface="Century Gothic" panose="020B0502020202020204" pitchFamily="34" charset="0"/>
                <a:ea typeface="Times New Roman" panose="02020603050405020304" pitchFamily="18" charset="0"/>
                <a:cs typeface="Times New Roman" panose="02020603050405020304" pitchFamily="18" charset="0"/>
                <a:hlinkClick r:id="rId3"/>
              </a:rPr>
              <a:t>WWW.MYAPINC.ORG</a:t>
            </a:r>
            <a:r>
              <a:rPr lang="en-US" sz="1200" dirty="0">
                <a:latin typeface="Century Gothic" panose="020B0502020202020204" pitchFamily="34" charset="0"/>
                <a:ea typeface="Times New Roman" panose="02020603050405020304" pitchFamily="18" charset="0"/>
                <a:cs typeface="Times New Roman" panose="02020603050405020304" pitchFamily="18" charset="0"/>
              </a:rPr>
              <a:t> , Email @myapinc@gmail.com, or call Deneille Loprete @ 917-414-3753 for information. </a:t>
            </a:r>
            <a:endParaRPr lang="en-US" sz="1200" dirty="0">
              <a:latin typeface="Century Gothic" panose="020B0502020202020204" pitchFamily="34" charset="0"/>
            </a:endParaRPr>
          </a:p>
        </p:txBody>
      </p:sp>
    </p:spTree>
    <p:extLst>
      <p:ext uri="{BB962C8B-B14F-4D97-AF65-F5344CB8AC3E}">
        <p14:creationId xmlns:p14="http://schemas.microsoft.com/office/powerpoint/2010/main" val="237698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aised Hands Heart Royalty-Free Images, Stock Photos &amp; Pictures |  Shutterstock">
            <a:extLst>
              <a:ext uri="{FF2B5EF4-FFF2-40B4-BE49-F238E27FC236}">
                <a16:creationId xmlns:a16="http://schemas.microsoft.com/office/drawing/2014/main" id="{F75AA5C5-4AA7-5CF4-A23D-9E51D0DA00D1}"/>
              </a:ext>
            </a:extLst>
          </p:cNvPr>
          <p:cNvPicPr>
            <a:picLocks noChangeAspect="1"/>
          </p:cNvPicPr>
          <p:nvPr/>
        </p:nvPicPr>
        <p:blipFill>
          <a:blip r:embed="rId2">
            <a:alphaModFix amt="39000"/>
          </a:blip>
          <a:srcRect l="21142" t="-17078" r="-68" b="10247"/>
          <a:stretch/>
        </p:blipFill>
        <p:spPr>
          <a:xfrm>
            <a:off x="0" y="643467"/>
            <a:ext cx="12299562" cy="5951692"/>
          </a:xfrm>
          <a:prstGeom prst="rect">
            <a:avLst/>
          </a:prstGeom>
        </p:spPr>
      </p:pic>
      <p:sp>
        <p:nvSpPr>
          <p:cNvPr id="6" name="TextBox 5">
            <a:extLst>
              <a:ext uri="{FF2B5EF4-FFF2-40B4-BE49-F238E27FC236}">
                <a16:creationId xmlns:a16="http://schemas.microsoft.com/office/drawing/2014/main" id="{C2C4AB6F-7F37-9476-1B2B-1CD775F6E5CA}"/>
              </a:ext>
            </a:extLst>
          </p:cNvPr>
          <p:cNvSpPr txBox="1"/>
          <p:nvPr/>
        </p:nvSpPr>
        <p:spPr>
          <a:xfrm>
            <a:off x="2353734" y="639234"/>
            <a:ext cx="789728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dirty="0">
                <a:solidFill>
                  <a:srgbClr val="1C6294"/>
                </a:solidFill>
                <a:latin typeface="Cavolini"/>
                <a:cs typeface="Cavolini"/>
              </a:rPr>
              <a:t>Questions?​</a:t>
            </a:r>
            <a:endParaRPr lang="en-US" sz="2800">
              <a:solidFill>
                <a:srgbClr val="1C6294"/>
              </a:solidFill>
            </a:endParaRPr>
          </a:p>
        </p:txBody>
      </p:sp>
    </p:spTree>
    <p:extLst>
      <p:ext uri="{BB962C8B-B14F-4D97-AF65-F5344CB8AC3E}">
        <p14:creationId xmlns:p14="http://schemas.microsoft.com/office/powerpoint/2010/main" val="380535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rawing of a heart&#10;&#10;Description automatically generated">
            <a:extLst>
              <a:ext uri="{FF2B5EF4-FFF2-40B4-BE49-F238E27FC236}">
                <a16:creationId xmlns:a16="http://schemas.microsoft.com/office/drawing/2014/main" id="{FDA483EF-FEEB-9594-D5AE-FD751782EAC0}"/>
              </a:ext>
            </a:extLst>
          </p:cNvPr>
          <p:cNvPicPr>
            <a:picLocks noChangeAspect="1"/>
          </p:cNvPicPr>
          <p:nvPr/>
        </p:nvPicPr>
        <p:blipFill>
          <a:blip r:embed="rId2" cstate="print">
            <a:lum bright="70000" contrast="-70000"/>
            <a:alphaModFix amt="35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318783" y="0"/>
            <a:ext cx="11266414" cy="6858000"/>
          </a:xfrm>
          <a:prstGeom prst="rect">
            <a:avLst/>
          </a:prstGeom>
        </p:spPr>
      </p:pic>
      <p:sp>
        <p:nvSpPr>
          <p:cNvPr id="2" name="Title 1">
            <a:extLst>
              <a:ext uri="{FF2B5EF4-FFF2-40B4-BE49-F238E27FC236}">
                <a16:creationId xmlns:a16="http://schemas.microsoft.com/office/drawing/2014/main" id="{0F5E7A6C-82FD-63D9-0CAE-B740481741F9}"/>
              </a:ext>
            </a:extLst>
          </p:cNvPr>
          <p:cNvSpPr>
            <a:spLocks noGrp="1"/>
          </p:cNvSpPr>
          <p:nvPr>
            <p:ph type="title"/>
          </p:nvPr>
        </p:nvSpPr>
        <p:spPr>
          <a:xfrm>
            <a:off x="838200" y="197346"/>
            <a:ext cx="10515600" cy="315911"/>
          </a:xfrm>
        </p:spPr>
        <p:txBody>
          <a:bodyPr>
            <a:noAutofit/>
          </a:bodyPr>
          <a:lstStyle/>
          <a:p>
            <a:pPr algn="ctr"/>
            <a:r>
              <a:rPr lang="en-US" sz="2400" b="1" u="sng" dirty="0">
                <a:latin typeface="Cavolini"/>
                <a:ea typeface="Times New Roman" panose="02020603050405020304" pitchFamily="18" charset="0"/>
                <a:cs typeface="Cavolini"/>
              </a:rPr>
              <a:t>Pre-K </a:t>
            </a:r>
            <a:r>
              <a:rPr lang="en-US" sz="2400" b="1" u="sng" dirty="0">
                <a:effectLst/>
                <a:latin typeface="Cavolini"/>
                <a:ea typeface="Times New Roman" panose="02020603050405020304" pitchFamily="18" charset="0"/>
                <a:cs typeface="Cavolini"/>
              </a:rPr>
              <a:t>Parent Orientation</a:t>
            </a:r>
            <a:br>
              <a:rPr lang="en-US" sz="2400" b="1" u="sng" dirty="0">
                <a:effectLst/>
                <a:latin typeface="Cavolini"/>
                <a:ea typeface="Times New Roman" panose="02020603050405020304" pitchFamily="18" charset="0"/>
                <a:cs typeface="Cavolini"/>
              </a:rPr>
            </a:br>
            <a:endParaRPr lang="en-US" sz="2400" dirty="0"/>
          </a:p>
        </p:txBody>
      </p:sp>
      <p:sp>
        <p:nvSpPr>
          <p:cNvPr id="3" name="Content Placeholder 2">
            <a:extLst>
              <a:ext uri="{FF2B5EF4-FFF2-40B4-BE49-F238E27FC236}">
                <a16:creationId xmlns:a16="http://schemas.microsoft.com/office/drawing/2014/main" id="{24DD23C9-5B6F-1B68-B5A1-9AB4097A3CE1}"/>
              </a:ext>
            </a:extLst>
          </p:cNvPr>
          <p:cNvSpPr>
            <a:spLocks noGrp="1"/>
          </p:cNvSpPr>
          <p:nvPr>
            <p:ph sz="half" idx="1"/>
          </p:nvPr>
        </p:nvSpPr>
        <p:spPr>
          <a:xfrm>
            <a:off x="394982" y="618411"/>
            <a:ext cx="5701018" cy="6237763"/>
          </a:xfrm>
        </p:spPr>
        <p:txBody>
          <a:bodyPr vert="horz" lIns="91440" tIns="45720" rIns="91440" bIns="45720" rtlCol="0" anchor="t">
            <a:normAutofit/>
          </a:bodyPr>
          <a:lstStyle/>
          <a:p>
            <a:pPr marL="342900" marR="0" lvl="0" indent="-342900">
              <a:buFont typeface="Symbol" panose="05050102010706020507" pitchFamily="18" charset="2"/>
              <a:buChar char=""/>
            </a:pPr>
            <a:r>
              <a:rPr lang="en-US" sz="1400" dirty="0">
                <a:effectLst/>
                <a:latin typeface="Cavolini" panose="03000502040302020204" pitchFamily="66" charset="0"/>
                <a:ea typeface="Times New Roman" panose="02020603050405020304" pitchFamily="18" charset="0"/>
                <a:cs typeface="Cavolini" panose="03000502040302020204" pitchFamily="66" charset="0"/>
              </a:rPr>
              <a:t>Welcome to Pre-K!!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Mrs. Figueroa, Principal, Mrs. Nartowicz &amp; Mr. Fini, Assistant Principals</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Teachers – Mrs. Zovich and Mrs. Jang</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Early Childhood Cluster Teacher – Mrs. Kim</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The first day of school </a:t>
            </a:r>
            <a:r>
              <a:rPr lang="en-US" sz="1400" b="1" dirty="0">
                <a:effectLst/>
                <a:latin typeface="Cavolini" panose="03000502040302020204" pitchFamily="66" charset="0"/>
                <a:ea typeface="Times New Roman" panose="02020603050405020304" pitchFamily="18" charset="0"/>
                <a:cs typeface="Cavolini" panose="03000502040302020204" pitchFamily="66" charset="0"/>
              </a:rPr>
              <a:t>is Thurs., September 10</a:t>
            </a:r>
            <a:r>
              <a:rPr lang="en-US" sz="1400" b="1" baseline="30000" dirty="0">
                <a:effectLst/>
                <a:latin typeface="Cavolini" panose="03000502040302020204" pitchFamily="66" charset="0"/>
                <a:ea typeface="Times New Roman" panose="02020603050405020304" pitchFamily="18" charset="0"/>
                <a:cs typeface="Cavolini" panose="03000502040302020204" pitchFamily="66" charset="0"/>
              </a:rPr>
              <a:t>th</a:t>
            </a:r>
            <a:r>
              <a:rPr lang="en-US" sz="1400" dirty="0">
                <a:effectLst/>
                <a:latin typeface="Cavolini" panose="03000502040302020204" pitchFamily="66" charset="0"/>
                <a:ea typeface="Times New Roman" panose="02020603050405020304" pitchFamily="18" charset="0"/>
                <a:cs typeface="Cavolini" panose="03000502040302020204" pitchFamily="66" charset="0"/>
              </a:rPr>
              <a:t>. It is a full day of school.</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342900" marR="0" lvl="0" indent="-342900">
              <a:buFont typeface="Symbol" panose="05050102010706020507" pitchFamily="18" charset="2"/>
              <a:buChar char=""/>
            </a:pPr>
            <a:r>
              <a:rPr lang="en-US" sz="1400" dirty="0">
                <a:effectLst/>
                <a:latin typeface="Cavolini" panose="03000502040302020204" pitchFamily="66" charset="0"/>
                <a:ea typeface="Times New Roman" panose="02020603050405020304" pitchFamily="18" charset="0"/>
                <a:cs typeface="Cavolini" panose="03000502040302020204" pitchFamily="66" charset="0"/>
              </a:rPr>
              <a:t>Your child’s day – 8:00 a.m. to 2:15 p.m.</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Parking Lot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Attendance, absences, lateness, vacations</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Arrival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Century Gothic" panose="020B0502020202020204" pitchFamily="34" charset="0"/>
                <a:cs typeface="Cavolini" panose="03000502040302020204" pitchFamily="66" charset="0"/>
              </a:rPr>
              <a:t>Meals </a:t>
            </a:r>
            <a:endParaRPr lang="en-US" sz="1200" dirty="0">
              <a:latin typeface="Cavolini" panose="03000502040302020204" pitchFamily="66" charset="0"/>
              <a:ea typeface="Century Gothic" panose="020B0502020202020204" pitchFamily="34" charset="0"/>
              <a:cs typeface="Cavolini" panose="03000502040302020204" pitchFamily="66" charset="0"/>
            </a:endParaRPr>
          </a:p>
          <a:p>
            <a:pPr marL="742950" marR="0" lvl="1" indent="-285750">
              <a:buFont typeface="Courier New" panose="02070309020205020404" pitchFamily="49" charset="0"/>
              <a:buChar char="o"/>
            </a:pPr>
            <a:r>
              <a:rPr lang="en-US" sz="1400" kern="1200" dirty="0">
                <a:solidFill>
                  <a:srgbClr val="000000"/>
                </a:solidFill>
                <a:effectLst/>
                <a:latin typeface="Cavolini" panose="03000502040302020204" pitchFamily="66" charset="0"/>
                <a:ea typeface="Times New Roman" panose="02020603050405020304" pitchFamily="18" charset="0"/>
                <a:cs typeface="Cavolini" panose="03000502040302020204" pitchFamily="66" charset="0"/>
              </a:rPr>
              <a:t>Gross Motor Activities</a:t>
            </a:r>
            <a:endParaRPr lang="en-US" sz="14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Rest Time</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Snack Time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lvl="1">
              <a:buFont typeface="Courier New" panose="02070309020205020404" pitchFamily="49" charset="0"/>
              <a:buChar char="o"/>
            </a:pPr>
            <a:r>
              <a:rPr lang="en-US" sz="1400" dirty="0">
                <a:latin typeface="Cavolini" panose="03000502040302020204" pitchFamily="66" charset="0"/>
                <a:cs typeface="Cavolini" panose="03000502040302020204" pitchFamily="66" charset="0"/>
              </a:rPr>
              <a:t>Dismissal  </a:t>
            </a:r>
          </a:p>
          <a:p>
            <a:pPr lvl="2">
              <a:buFont typeface="Courier New" panose="02070309020205020404" pitchFamily="49" charset="0"/>
              <a:buChar char="o"/>
            </a:pPr>
            <a:r>
              <a:rPr lang="en-US" sz="1400" dirty="0">
                <a:latin typeface="Cavolini" panose="03000502040302020204" pitchFamily="66" charset="0"/>
                <a:cs typeface="Cavolini" panose="03000502040302020204" pitchFamily="66" charset="0"/>
              </a:rPr>
              <a:t>Pickup </a:t>
            </a:r>
          </a:p>
          <a:p>
            <a:pPr lvl="2">
              <a:buFont typeface="Courier New" panose="02070309020205020404" pitchFamily="49" charset="0"/>
              <a:buChar char="o"/>
            </a:pPr>
            <a:r>
              <a:rPr lang="en-US" sz="1400" dirty="0">
                <a:latin typeface="Cavolini" panose="03000502040302020204" pitchFamily="66" charset="0"/>
                <a:cs typeface="Cavolini" panose="03000502040302020204" pitchFamily="66" charset="0"/>
              </a:rPr>
              <a:t>After School Pickup </a:t>
            </a:r>
          </a:p>
          <a:p>
            <a:pPr lvl="2">
              <a:buFont typeface="Courier New" panose="02070309020205020404" pitchFamily="49" charset="0"/>
              <a:buChar char="o"/>
            </a:pPr>
            <a:r>
              <a:rPr lang="en-US" sz="1400" dirty="0">
                <a:latin typeface="Cavolini" panose="03000502040302020204" pitchFamily="66" charset="0"/>
                <a:cs typeface="Cavolini" panose="03000502040302020204" pitchFamily="66" charset="0"/>
              </a:rPr>
              <a:t>Information Sheets/NYCSA (</a:t>
            </a:r>
            <a:r>
              <a:rPr lang="en-US" sz="1400" dirty="0" err="1">
                <a:latin typeface="Cavolini" panose="03000502040302020204" pitchFamily="66" charset="0"/>
                <a:cs typeface="Cavolini" panose="03000502040302020204" pitchFamily="66" charset="0"/>
              </a:rPr>
              <a:t>mystudent.nyc</a:t>
            </a:r>
            <a:r>
              <a:rPr lang="en-US" sz="1400" dirty="0">
                <a:latin typeface="Cavolini" panose="03000502040302020204" pitchFamily="66" charset="0"/>
                <a:cs typeface="Cavolini" panose="03000502040302020204" pitchFamily="66" charset="0"/>
              </a:rPr>
              <a:t>) Accounts</a:t>
            </a:r>
          </a:p>
          <a:p>
            <a:pPr lvl="1">
              <a:buFont typeface="Courier New" panose="02070309020205020404" pitchFamily="49" charset="0"/>
              <a:buChar char="o"/>
            </a:pPr>
            <a:r>
              <a:rPr lang="en-US" sz="1400" dirty="0">
                <a:latin typeface="Cavolini" panose="03000502040302020204" pitchFamily="66" charset="0"/>
                <a:cs typeface="Cavolini" panose="03000502040302020204" pitchFamily="66" charset="0"/>
              </a:rPr>
              <a:t>Special Education Services</a:t>
            </a:r>
            <a:endParaRPr lang="en-US" sz="1400" dirty="0">
              <a:effectLst/>
              <a:latin typeface="Cavolini" panose="03000502040302020204" pitchFamily="66" charset="0"/>
              <a:ea typeface="+mn-lt"/>
              <a:cs typeface="Cavolini" panose="03000502040302020204" pitchFamily="66" charset="0"/>
            </a:endParaRPr>
          </a:p>
          <a:p>
            <a:pPr marL="285750" indent="-285750">
              <a:buFont typeface="Arial"/>
              <a:buChar char="•"/>
            </a:pPr>
            <a:endParaRPr lang="en-US" sz="1000" dirty="0">
              <a:latin typeface="Cavolini"/>
              <a:ea typeface="+mn-lt"/>
              <a:cs typeface="+mn-lt"/>
            </a:endParaRPr>
          </a:p>
        </p:txBody>
      </p:sp>
      <p:sp>
        <p:nvSpPr>
          <p:cNvPr id="4" name="Content Placeholder 3">
            <a:extLst>
              <a:ext uri="{FF2B5EF4-FFF2-40B4-BE49-F238E27FC236}">
                <a16:creationId xmlns:a16="http://schemas.microsoft.com/office/drawing/2014/main" id="{98E297FD-21C8-895D-3C2B-AD6625924441}"/>
              </a:ext>
            </a:extLst>
          </p:cNvPr>
          <p:cNvSpPr>
            <a:spLocks noGrp="1"/>
          </p:cNvSpPr>
          <p:nvPr>
            <p:ph sz="half" idx="2"/>
          </p:nvPr>
        </p:nvSpPr>
        <p:spPr>
          <a:xfrm>
            <a:off x="6649922" y="1103043"/>
            <a:ext cx="5011474" cy="5425773"/>
          </a:xfrm>
        </p:spPr>
        <p:txBody>
          <a:bodyPr vert="horz" lIns="91440" tIns="45720" rIns="91440" bIns="45720" rtlCol="0" anchor="t">
            <a:noAutofit/>
          </a:bodyPr>
          <a:lstStyle/>
          <a:p>
            <a:pPr marL="1371600" lvl="3" indent="0">
              <a:buNone/>
            </a:pPr>
            <a:endParaRPr lang="en-US" sz="1000" dirty="0">
              <a:latin typeface="Cavolini"/>
              <a:ea typeface="+mn-lt"/>
              <a:cs typeface="+mn-lt"/>
            </a:endParaRPr>
          </a:p>
          <a:p>
            <a:pPr marL="285750" indent="-285750">
              <a:lnSpc>
                <a:spcPct val="110000"/>
              </a:lnSpc>
              <a:spcBef>
                <a:spcPts val="0"/>
              </a:spcBef>
              <a:buFont typeface="Arial"/>
              <a:buChar char="•"/>
            </a:pPr>
            <a:endParaRPr lang="en-US" sz="1000" dirty="0">
              <a:effectLst/>
              <a:latin typeface="Cavolini"/>
              <a:ea typeface="+mn-lt"/>
              <a:cs typeface="+mn-lt"/>
            </a:endParaRPr>
          </a:p>
          <a:p>
            <a:pPr marL="285750" indent="-285750">
              <a:lnSpc>
                <a:spcPct val="110000"/>
              </a:lnSpc>
              <a:spcBef>
                <a:spcPts val="0"/>
              </a:spcBef>
              <a:buFont typeface="Arial"/>
              <a:buChar char="•"/>
            </a:pPr>
            <a:endParaRPr lang="en-US" sz="1000" dirty="0">
              <a:latin typeface="Cavolini"/>
              <a:ea typeface="+mn-lt"/>
              <a:cs typeface="+mn-lt"/>
            </a:endParaRPr>
          </a:p>
          <a:p>
            <a:pPr marL="342900" marR="0" lvl="0" indent="-342900">
              <a:buFont typeface="Symbol" panose="05050102010706020507" pitchFamily="18" charset="2"/>
              <a:buChar char=""/>
            </a:pPr>
            <a:r>
              <a:rPr lang="en-US" sz="1400" dirty="0">
                <a:effectLst/>
                <a:latin typeface="Cavolini" panose="03000502040302020204" pitchFamily="66" charset="0"/>
                <a:ea typeface="Times New Roman" panose="02020603050405020304" pitchFamily="18" charset="0"/>
                <a:cs typeface="Cavolini" panose="03000502040302020204" pitchFamily="66" charset="0"/>
              </a:rPr>
              <a:t>PTA</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Committees and Volunteering</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Pre-K Welcome Breakfast</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342900" marR="0" lvl="0" indent="-342900">
              <a:buFont typeface="Symbol" panose="05050102010706020507" pitchFamily="18" charset="2"/>
              <a:buChar char=""/>
            </a:pPr>
            <a:r>
              <a:rPr lang="en-US" sz="1400" dirty="0">
                <a:effectLst/>
                <a:latin typeface="Cavolini" panose="03000502040302020204" pitchFamily="66" charset="0"/>
                <a:ea typeface="Times New Roman" panose="02020603050405020304" pitchFamily="18" charset="0"/>
                <a:cs typeface="Cavolini" panose="03000502040302020204" pitchFamily="66" charset="0"/>
              </a:rPr>
              <a:t>Nurse</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Century Gothic" panose="020B0502020202020204" pitchFamily="34" charset="0"/>
                <a:cs typeface="Cavolini" panose="03000502040302020204" pitchFamily="66" charset="0"/>
              </a:rPr>
              <a:t>Medication 504 Accommodations</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kern="1200" dirty="0">
                <a:solidFill>
                  <a:srgbClr val="000000"/>
                </a:solidFill>
                <a:effectLst/>
                <a:latin typeface="Cavolini" panose="03000502040302020204" pitchFamily="66" charset="0"/>
                <a:ea typeface="Times New Roman" panose="02020603050405020304" pitchFamily="18" charset="0"/>
                <a:cs typeface="Cavolini" panose="03000502040302020204" pitchFamily="66" charset="0"/>
              </a:rPr>
              <a:t>Allergies </a:t>
            </a:r>
            <a:r>
              <a:rPr lang="en-US" sz="1400" dirty="0">
                <a:effectLst/>
                <a:latin typeface="Cavolini" panose="03000502040302020204" pitchFamily="66" charset="0"/>
                <a:ea typeface="Times New Roman" panose="02020603050405020304" pitchFamily="18" charset="0"/>
                <a:cs typeface="Cavolini" panose="03000502040302020204" pitchFamily="66" charset="0"/>
              </a:rPr>
              <a:t>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342900" marR="0" lvl="0" indent="-342900">
              <a:buFont typeface="Symbol" panose="05050102010706020507" pitchFamily="18" charset="2"/>
              <a:buChar char=""/>
            </a:pPr>
            <a:r>
              <a:rPr lang="en-US" sz="1400" dirty="0">
                <a:effectLst/>
                <a:latin typeface="Cavolini" panose="03000502040302020204" pitchFamily="66" charset="0"/>
                <a:ea typeface="Times New Roman" panose="02020603050405020304" pitchFamily="18" charset="0"/>
                <a:cs typeface="Cavolini" panose="03000502040302020204" pitchFamily="66" charset="0"/>
              </a:rPr>
              <a:t>Communication</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Email/Voicemail/Website­­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Calendar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School Contact List ­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NYCSA </a:t>
            </a:r>
            <a:endParaRPr lang="en-US" sz="1200" dirty="0">
              <a:effectLst/>
              <a:latin typeface="Cavolini" panose="03000502040302020204" pitchFamily="66" charset="0"/>
              <a:ea typeface="Times New Roman" panose="02020603050405020304" pitchFamily="18" charset="0"/>
              <a:cs typeface="Cavolini" panose="03000502040302020204" pitchFamily="66" charset="0"/>
            </a:endParaRPr>
          </a:p>
          <a:p>
            <a:pPr marL="742950" marR="0" lvl="1"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Student Email Address</a:t>
            </a:r>
            <a:endParaRPr lang="en-US" sz="1200" dirty="0">
              <a:latin typeface="Cavolini" panose="03000502040302020204" pitchFamily="66" charset="0"/>
              <a:ea typeface="Times New Roman" panose="02020603050405020304" pitchFamily="18" charset="0"/>
              <a:cs typeface="Cavolini" panose="03000502040302020204" pitchFamily="66" charset="0"/>
            </a:endParaRPr>
          </a:p>
          <a:p>
            <a:pPr marL="285750" indent="-285750">
              <a:buFont typeface="Courier New" panose="02070309020205020404" pitchFamily="49" charset="0"/>
              <a:buChar char="o"/>
            </a:pPr>
            <a:r>
              <a:rPr lang="en-US" sz="1400" dirty="0">
                <a:effectLst/>
                <a:latin typeface="Cavolini" panose="03000502040302020204" pitchFamily="66" charset="0"/>
                <a:ea typeface="Times New Roman" panose="02020603050405020304" pitchFamily="18" charset="0"/>
                <a:cs typeface="Cavolini" panose="03000502040302020204" pitchFamily="66" charset="0"/>
              </a:rPr>
              <a:t>After School </a:t>
            </a:r>
            <a:endParaRPr lang="en-US" sz="1400"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297117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26" name="Picture 2" descr="School Supplies Border Images - Free Download on Freepik">
            <a:extLst>
              <a:ext uri="{FF2B5EF4-FFF2-40B4-BE49-F238E27FC236}">
                <a16:creationId xmlns:a16="http://schemas.microsoft.com/office/drawing/2014/main" id="{77C03A7F-AFE6-5C22-D866-864432B86ACA}"/>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12192000" cy="68356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8CDB73-B8EA-0DA7-AEDC-3F3F3097F2D2}"/>
              </a:ext>
            </a:extLst>
          </p:cNvPr>
          <p:cNvPicPr>
            <a:picLocks noChangeAspect="1"/>
          </p:cNvPicPr>
          <p:nvPr/>
        </p:nvPicPr>
        <p:blipFill>
          <a:blip r:embed="rId3"/>
          <a:stretch>
            <a:fillRect/>
          </a:stretch>
        </p:blipFill>
        <p:spPr>
          <a:xfrm>
            <a:off x="3507127" y="0"/>
            <a:ext cx="5177745" cy="6858000"/>
          </a:xfrm>
          <a:prstGeom prst="rect">
            <a:avLst/>
          </a:prstGeom>
        </p:spPr>
      </p:pic>
    </p:spTree>
    <p:extLst>
      <p:ext uri="{BB962C8B-B14F-4D97-AF65-F5344CB8AC3E}">
        <p14:creationId xmlns:p14="http://schemas.microsoft.com/office/powerpoint/2010/main" val="14592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6800" y="293190"/>
            <a:ext cx="1379562" cy="298571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800" y="3572738"/>
            <a:ext cx="1371027" cy="296724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989" y="3572825"/>
            <a:ext cx="1370987" cy="296715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838" y="293190"/>
            <a:ext cx="1601290" cy="2985719"/>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11153" y="293190"/>
            <a:ext cx="3711392" cy="6340435"/>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5780" y="293190"/>
            <a:ext cx="3987420" cy="6436717"/>
          </a:xfrm>
          <a:prstGeom prst="rect">
            <a:avLst/>
          </a:prstGeom>
        </p:spPr>
      </p:pic>
      <p:sp>
        <p:nvSpPr>
          <p:cNvPr id="8" name="Rectangle 7"/>
          <p:cNvSpPr/>
          <p:nvPr/>
        </p:nvSpPr>
        <p:spPr>
          <a:xfrm>
            <a:off x="354168" y="1867707"/>
            <a:ext cx="11353556" cy="3046988"/>
          </a:xfrm>
          <a:prstGeom prst="rect">
            <a:avLst/>
          </a:prstGeom>
          <a:noFill/>
          <a:effectLst>
            <a:softEdge rad="0"/>
          </a:effectLst>
        </p:spPr>
        <p:txBody>
          <a:bodyPr wrap="square" lIns="91440" tIns="45720" rIns="91440" bIns="45720" anchor="t">
            <a:spAutoFit/>
          </a:bodyPr>
          <a:lstStyle/>
          <a:p>
            <a:pPr algn="ctr"/>
            <a:r>
              <a:rPr lang="en-US" sz="9600" b="1" cap="none" spc="0">
                <a:ln w="0">
                  <a:solidFill>
                    <a:schemeClr val="tx1"/>
                  </a:solidFill>
                </a:ln>
                <a:solidFill>
                  <a:srgbClr val="002060"/>
                </a:solidFill>
                <a:effectLst>
                  <a:glow rad="228600">
                    <a:schemeClr val="accent4">
                      <a:satMod val="175000"/>
                      <a:alpha val="40000"/>
                    </a:schemeClr>
                  </a:glow>
                  <a:outerShdw blurRad="38100" dist="19050" dir="2700000" algn="tl" rotWithShape="0">
                    <a:schemeClr val="dk1">
                      <a:alpha val="40000"/>
                    </a:schemeClr>
                  </a:outerShdw>
                </a:effectLst>
                <a:latin typeface="Curlz MT"/>
                <a:hlinkClick r:id="rId8">
                  <a:extLst>
                    <a:ext uri="{A12FA001-AC4F-418D-AE19-62706E023703}">
                      <ahyp:hlinkClr xmlns:ahyp="http://schemas.microsoft.com/office/drawing/2018/hyperlinkcolor" val="tx"/>
                    </a:ext>
                  </a:extLst>
                </a:hlinkClick>
              </a:rPr>
              <a:t>SchoolFood </a:t>
            </a:r>
            <a:endParaRPr lang="en-US" sz="9600" b="1">
              <a:ln w="0">
                <a:solidFill>
                  <a:schemeClr val="tx1"/>
                </a:solidFill>
              </a:ln>
              <a:solidFill>
                <a:srgbClr val="002060"/>
              </a:solidFill>
              <a:effectLst>
                <a:glow rad="228600">
                  <a:schemeClr val="accent4">
                    <a:satMod val="175000"/>
                    <a:alpha val="40000"/>
                  </a:schemeClr>
                </a:glow>
                <a:outerShdw blurRad="38100" dist="19050" dir="2700000" algn="tl" rotWithShape="0">
                  <a:schemeClr val="dk1">
                    <a:alpha val="40000"/>
                  </a:schemeClr>
                </a:outerShdw>
              </a:effectLst>
              <a:latin typeface="Curlz MT"/>
              <a:hlinkClick r:id="rId8">
                <a:extLst>
                  <a:ext uri="{A12FA001-AC4F-418D-AE19-62706E023703}">
                    <ahyp:hlinkClr xmlns:ahyp="http://schemas.microsoft.com/office/drawing/2018/hyperlinkcolor" val="tx"/>
                  </a:ext>
                </a:extLst>
              </a:hlinkClick>
            </a:endParaRPr>
          </a:p>
          <a:p>
            <a:pPr algn="ctr"/>
            <a:r>
              <a:rPr lang="en-US" sz="9600" b="1" cap="none" spc="0">
                <a:ln w="0">
                  <a:solidFill>
                    <a:schemeClr val="tx1"/>
                  </a:solidFill>
                </a:ln>
                <a:solidFill>
                  <a:srgbClr val="002060"/>
                </a:solidFill>
                <a:effectLst>
                  <a:glow rad="228600">
                    <a:schemeClr val="accent4">
                      <a:satMod val="175000"/>
                      <a:alpha val="40000"/>
                    </a:schemeClr>
                  </a:glow>
                  <a:outerShdw blurRad="38100" dist="19050" dir="2700000" algn="tl" rotWithShape="0">
                    <a:schemeClr val="dk1">
                      <a:alpha val="40000"/>
                    </a:schemeClr>
                  </a:outerShdw>
                </a:effectLst>
                <a:latin typeface="Curlz MT"/>
                <a:hlinkClick r:id="rId8">
                  <a:extLst>
                    <a:ext uri="{A12FA001-AC4F-418D-AE19-62706E023703}">
                      <ahyp:hlinkClr xmlns:ahyp="http://schemas.microsoft.com/office/drawing/2018/hyperlinkcolor" val="tx"/>
                    </a:ext>
                  </a:extLst>
                </a:hlinkClick>
              </a:rPr>
              <a:t>Feed your Mind</a:t>
            </a:r>
            <a:endParaRPr lang="en-US" sz="9600" b="1" cap="none" spc="0">
              <a:ln w="0">
                <a:solidFill>
                  <a:prstClr val="black"/>
                </a:solidFill>
              </a:ln>
              <a:solidFill>
                <a:srgbClr val="002060"/>
              </a:solidFill>
              <a:effectLst>
                <a:glow rad="228600">
                  <a:srgbClr val="42BA97">
                    <a:satMod val="175000"/>
                    <a:alpha val="40000"/>
                  </a:srgbClr>
                </a:glow>
                <a:outerShdw blurRad="38100" dist="19050" dir="2700000" algn="tl" rotWithShape="0">
                  <a:prstClr val="black">
                    <a:alpha val="40000"/>
                  </a:prstClr>
                </a:outerShdw>
              </a:effectLst>
              <a:latin typeface="Curlz MT"/>
              <a:hlinkClick r:id="rId8">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3881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6C0DD7BF-8F3D-4D34-A37A-85563D3D6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0" name="Rectangle 49">
            <a:extLst>
              <a:ext uri="{FF2B5EF4-FFF2-40B4-BE49-F238E27FC236}">
                <a16:creationId xmlns:a16="http://schemas.microsoft.com/office/drawing/2014/main" id="{A82C64D9-D855-4343-BB40-3E465EFFA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51" name="Straight Connector 50">
            <a:extLst>
              <a:ext uri="{FF2B5EF4-FFF2-40B4-BE49-F238E27FC236}">
                <a16:creationId xmlns:a16="http://schemas.microsoft.com/office/drawing/2014/main" id="{106D061A-80BB-4A08-8350-176FFFDCC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3E92BB3-3613-4DC5-97E0-299B04C46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981669B-AD7C-45E5-9156-E3F1F308526C}"/>
              </a:ext>
            </a:extLst>
          </p:cNvPr>
          <p:cNvSpPr/>
          <p:nvPr/>
        </p:nvSpPr>
        <p:spPr>
          <a:xfrm>
            <a:off x="1109980" y="4206240"/>
            <a:ext cx="9966960" cy="1325880"/>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pPr>
            <a:r>
              <a:rPr lang="en-US" sz="6600" b="1" cap="all">
                <a:ln w="13462">
                  <a:solidFill>
                    <a:schemeClr val="bg1"/>
                  </a:solidFill>
                  <a:prstDash val="solid"/>
                </a:ln>
                <a:solidFill>
                  <a:srgbClr val="FFFFFF"/>
                </a:solidFill>
                <a:effectLst>
                  <a:outerShdw dist="38100" dir="2700000" algn="bl" rotWithShape="0">
                    <a:schemeClr val="accent5"/>
                  </a:outerShdw>
                </a:effectLst>
                <a:latin typeface="+mj-lt"/>
                <a:ea typeface="+mj-ea"/>
                <a:cs typeface="+mj-cs"/>
                <a:hlinkClick r:id="rId2"/>
              </a:rPr>
              <a:t>NYCSA</a:t>
            </a:r>
            <a:endParaRPr lang="en-US" sz="6600" b="1" cap="all">
              <a:ln w="13462">
                <a:solidFill>
                  <a:schemeClr val="bg1"/>
                </a:solidFill>
                <a:prstDash val="solid"/>
              </a:ln>
              <a:solidFill>
                <a:srgbClr val="FFFFFF"/>
              </a:solidFill>
              <a:effectLst>
                <a:outerShdw dist="38100" dir="2700000" algn="bl" rotWithShape="0">
                  <a:schemeClr val="accent5"/>
                </a:outerShdw>
              </a:effectLst>
              <a:latin typeface="+mj-lt"/>
              <a:ea typeface="+mj-ea"/>
              <a:cs typeface="+mj-cs"/>
            </a:endParaRPr>
          </a:p>
        </p:txBody>
      </p:sp>
      <p:pic>
        <p:nvPicPr>
          <p:cNvPr id="3" name="Picture 2">
            <a:extLst>
              <a:ext uri="{FF2B5EF4-FFF2-40B4-BE49-F238E27FC236}">
                <a16:creationId xmlns:a16="http://schemas.microsoft.com/office/drawing/2014/main" id="{B3E9F745-8F36-4F5C-A037-69B088B40B94}"/>
              </a:ext>
            </a:extLst>
          </p:cNvPr>
          <p:cNvPicPr>
            <a:picLocks noChangeAspect="1"/>
          </p:cNvPicPr>
          <p:nvPr/>
        </p:nvPicPr>
        <p:blipFill rotWithShape="1">
          <a:blip r:embed="rId3">
            <a:extLst>
              <a:ext uri="{28A0092B-C50C-407E-A947-70E740481C1C}">
                <a14:useLocalDpi xmlns:a14="http://schemas.microsoft.com/office/drawing/2010/main" val="0"/>
              </a:ext>
            </a:extLst>
          </a:blip>
          <a:srcRect t="42283" r="1" b="12260"/>
          <a:stretch/>
        </p:blipFill>
        <p:spPr>
          <a:xfrm>
            <a:off x="243840" y="256540"/>
            <a:ext cx="11704320" cy="3764276"/>
          </a:xfrm>
          <a:prstGeom prst="rect">
            <a:avLst/>
          </a:prstGeom>
        </p:spPr>
      </p:pic>
    </p:spTree>
    <p:extLst>
      <p:ext uri="{BB962C8B-B14F-4D97-AF65-F5344CB8AC3E}">
        <p14:creationId xmlns:p14="http://schemas.microsoft.com/office/powerpoint/2010/main" val="885946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extBox 1">
            <a:extLst>
              <a:ext uri="{FF2B5EF4-FFF2-40B4-BE49-F238E27FC236}">
                <a16:creationId xmlns:a16="http://schemas.microsoft.com/office/drawing/2014/main" id="{09FD50CD-D3CB-5767-4249-7463D4E7D6EC}"/>
              </a:ext>
            </a:extLst>
          </p:cNvPr>
          <p:cNvSpPr txBox="1"/>
          <p:nvPr/>
        </p:nvSpPr>
        <p:spPr>
          <a:xfrm>
            <a:off x="1143000" y="609600"/>
            <a:ext cx="9875520" cy="135636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4400">
                <a:solidFill>
                  <a:srgbClr val="FFFFFF"/>
                </a:solidFill>
                <a:latin typeface="+mj-lt"/>
                <a:ea typeface="+mj-ea"/>
                <a:cs typeface="+mj-cs"/>
              </a:rPr>
              <a:t>What Parents can do on NYCSA</a:t>
            </a:r>
          </a:p>
        </p:txBody>
      </p:sp>
      <p:sp useBgFill="1">
        <p:nvSpPr>
          <p:cNvPr id="31" name="Rectangle 30">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ontent Placeholder 2"/>
          <p:cNvSpPr txBox="1">
            <a:spLocks/>
          </p:cNvSpPr>
          <p:nvPr/>
        </p:nvSpPr>
        <p:spPr>
          <a:xfrm>
            <a:off x="297204" y="2621002"/>
            <a:ext cx="11553444" cy="380714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2880">
              <a:buClr>
                <a:schemeClr val="accent1"/>
              </a:buClr>
              <a:buSzPct val="80000"/>
              <a:buFont typeface="Corbel" pitchFamily="34" charset="0"/>
              <a:buChar char="•"/>
            </a:pPr>
            <a:r>
              <a:rPr lang="en-US" sz="1800" dirty="0"/>
              <a:t>Families can now update and verify their emergency contact information via the </a:t>
            </a:r>
            <a:r>
              <a:rPr lang="en-US" sz="1800" u="sng" dirty="0"/>
              <a:t>Emergency Contact feature</a:t>
            </a:r>
            <a:r>
              <a:rPr lang="en-US" sz="1800" dirty="0"/>
              <a:t> on their child’s NYCSA account. This can be found on the Enrollment Forms page. </a:t>
            </a:r>
          </a:p>
          <a:p>
            <a:pPr indent="-182880">
              <a:buClr>
                <a:schemeClr val="accent1"/>
              </a:buClr>
              <a:buSzPct val="80000"/>
              <a:buFont typeface="Corbel" pitchFamily="34" charset="0"/>
              <a:buChar char="•"/>
            </a:pPr>
            <a:r>
              <a:rPr lang="en-US" sz="1800" dirty="0"/>
              <a:t>See their child's grades, reading level, report card and assessments</a:t>
            </a:r>
          </a:p>
          <a:p>
            <a:pPr indent="-182880">
              <a:buClr>
                <a:schemeClr val="accent1"/>
              </a:buClr>
              <a:buSzPct val="80000"/>
              <a:buFont typeface="Corbel" pitchFamily="34" charset="0"/>
              <a:buChar char="•"/>
            </a:pPr>
            <a:r>
              <a:rPr lang="en-US" sz="1800" dirty="0"/>
              <a:t>Check attendance and lateness</a:t>
            </a:r>
          </a:p>
          <a:p>
            <a:pPr indent="-182880">
              <a:buClr>
                <a:schemeClr val="accent1"/>
              </a:buClr>
              <a:buSzPct val="80000"/>
              <a:buFont typeface="Corbel" pitchFamily="34" charset="0"/>
              <a:buChar char="•"/>
            </a:pPr>
            <a:r>
              <a:rPr lang="en-US" sz="1800" dirty="0"/>
              <a:t>See your child's NYCPS (NYC Public Schools) email address and ID (OSIS) number</a:t>
            </a:r>
          </a:p>
          <a:p>
            <a:pPr indent="-182880">
              <a:buClr>
                <a:schemeClr val="accent1"/>
              </a:buClr>
              <a:buSzPct val="80000"/>
              <a:buFont typeface="Corbel" pitchFamily="34" charset="0"/>
              <a:buChar char="•"/>
            </a:pPr>
            <a:r>
              <a:rPr lang="en-US" sz="1800" dirty="0"/>
              <a:t>DOE highlights and notifications or reminders to fill out forms that have not been completed.</a:t>
            </a:r>
          </a:p>
          <a:p>
            <a:pPr indent="-182880">
              <a:buClr>
                <a:schemeClr val="accent1"/>
              </a:buClr>
              <a:buSzPct val="80000"/>
              <a:buFont typeface="Corbel" pitchFamily="34" charset="0"/>
              <a:buChar char="•"/>
            </a:pPr>
            <a:r>
              <a:rPr lang="en-US" sz="1800" dirty="0"/>
              <a:t>Stay Connected!</a:t>
            </a:r>
          </a:p>
          <a:p>
            <a:pPr indent="-182880">
              <a:buClr>
                <a:schemeClr val="accent1"/>
              </a:buClr>
              <a:buSzPct val="80000"/>
              <a:buFont typeface="Corbel" pitchFamily="34" charset="0"/>
              <a:buChar char="•"/>
            </a:pPr>
            <a:r>
              <a:rPr lang="en-US" sz="1800"/>
              <a:t>Families now have the ability to reset your child’s NYCPS (NYC Public Schools) email password directly from the NYCSA </a:t>
            </a:r>
            <a:r>
              <a:rPr lang="en-US" sz="1800" dirty="0"/>
              <a:t>account. </a:t>
            </a:r>
          </a:p>
          <a:p>
            <a:pPr indent="-182880">
              <a:buClr>
                <a:schemeClr val="accent1"/>
              </a:buClr>
              <a:buSzPct val="80000"/>
              <a:buFont typeface="Corbel" pitchFamily="34" charset="0"/>
              <a:buChar char="•"/>
            </a:pPr>
            <a:r>
              <a:rPr lang="en-US" sz="1800" dirty="0"/>
              <a:t>Families will be able to fill out the Photo Consent Form online. </a:t>
            </a:r>
          </a:p>
          <a:p>
            <a:pPr indent="-182880">
              <a:buClr>
                <a:schemeClr val="accent1"/>
              </a:buClr>
              <a:buSzPct val="80000"/>
              <a:buFont typeface="Corbel" pitchFamily="34" charset="0"/>
              <a:buChar char="•"/>
            </a:pPr>
            <a:r>
              <a:rPr lang="en-US" sz="1800" b="1" dirty="0">
                <a:highlight>
                  <a:srgbClr val="FFFF00"/>
                </a:highlight>
              </a:rPr>
              <a:t>Kindergarten families will receive information on how to sign up and access NYCSA in mid to late September. A meeting will be held to assist families. </a:t>
            </a:r>
          </a:p>
          <a:p>
            <a:pPr marL="0" indent="-182880">
              <a:buClr>
                <a:schemeClr val="accent1"/>
              </a:buClr>
              <a:buSzPct val="80000"/>
              <a:buFont typeface="Corbel" pitchFamily="34" charset="0"/>
              <a:buChar char="•"/>
            </a:pPr>
            <a:endParaRPr lang="en-US" sz="1800" b="1"/>
          </a:p>
          <a:p>
            <a:pPr indent="-182880">
              <a:buClr>
                <a:schemeClr val="accent1"/>
              </a:buClr>
              <a:buSzPct val="80000"/>
              <a:buFont typeface="Corbel" pitchFamily="34" charset="0"/>
              <a:buChar char="•"/>
            </a:pPr>
            <a:endParaRPr lang="en-US" sz="1800"/>
          </a:p>
          <a:p>
            <a:pPr indent="-182880">
              <a:buClr>
                <a:schemeClr val="accent1"/>
              </a:buClr>
              <a:buSzPct val="80000"/>
              <a:buFont typeface="Corbel" pitchFamily="34" charset="0"/>
              <a:buChar char="•"/>
            </a:pPr>
            <a:endParaRPr lang="en-US" sz="1400"/>
          </a:p>
        </p:txBody>
      </p:sp>
    </p:spTree>
    <p:extLst>
      <p:ext uri="{BB962C8B-B14F-4D97-AF65-F5344CB8AC3E}">
        <p14:creationId xmlns:p14="http://schemas.microsoft.com/office/powerpoint/2010/main" val="476408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5E64E4-3A72-471D-BF8E-14BFBF23D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Rectangle 6">
            <a:extLst>
              <a:ext uri="{FF2B5EF4-FFF2-40B4-BE49-F238E27FC236}">
                <a16:creationId xmlns:a16="http://schemas.microsoft.com/office/drawing/2014/main" id="{5C3220CC-5433-4C6A-B73B-A5A26080B1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79DFFD5E-66DE-44F1-A5DE-5EFD4C4867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DB2D498-AF35-4076-8C00-0D4FF10BF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F76277E-2F78-40FA-A0BA-BD66E008B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9BC3B1C8-8BC3-49E6-A1DA-5EEF4CF959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CEA9FE0-0020-4F92-84CF-E9D9009C5B1E}"/>
              </a:ext>
            </a:extLst>
          </p:cNvPr>
          <p:cNvSpPr/>
          <p:nvPr/>
        </p:nvSpPr>
        <p:spPr>
          <a:xfrm>
            <a:off x="1112520" y="5011670"/>
            <a:ext cx="9966960" cy="1325880"/>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pPr>
            <a:r>
              <a:rPr lang="en-US" sz="5100" b="1" cap="all">
                <a:ln w="15875">
                  <a:solidFill>
                    <a:sysClr val="window" lastClr="FFFFFF"/>
                  </a:solidFill>
                </a:ln>
                <a:solidFill>
                  <a:schemeClr val="accent1"/>
                </a:solidFill>
                <a:effectLst>
                  <a:outerShdw dist="38100" dir="2700000" algn="tl" rotWithShape="0">
                    <a:srgbClr val="DF5327"/>
                  </a:outerShdw>
                </a:effectLst>
                <a:latin typeface="+mj-lt"/>
                <a:hlinkClick r:id="rId2"/>
              </a:rPr>
              <a:t>NYCSA Account Set Up Guide</a:t>
            </a:r>
            <a:endParaRPr lang="en-US" sz="5100" b="1" cap="all">
              <a:ln w="15875">
                <a:solidFill>
                  <a:sysClr val="window" lastClr="FFFFFF"/>
                </a:solidFill>
              </a:ln>
              <a:solidFill>
                <a:schemeClr val="accent1"/>
              </a:solidFill>
              <a:effectLst>
                <a:outerShdw dist="38100" dir="2700000" algn="tl" rotWithShape="0">
                  <a:srgbClr val="DF5327"/>
                </a:outerShdw>
              </a:effectLst>
              <a:latin typeface="+mj-lt"/>
            </a:endParaRPr>
          </a:p>
        </p:txBody>
      </p:sp>
      <p:pic>
        <p:nvPicPr>
          <p:cNvPr id="2" name="Picture 1">
            <a:extLst>
              <a:ext uri="{FF2B5EF4-FFF2-40B4-BE49-F238E27FC236}">
                <a16:creationId xmlns:a16="http://schemas.microsoft.com/office/drawing/2014/main" id="{F7DB775B-365C-4A0E-92F0-07AE12F0C683}"/>
              </a:ext>
            </a:extLst>
          </p:cNvPr>
          <p:cNvPicPr>
            <a:picLocks noChangeAspect="1"/>
          </p:cNvPicPr>
          <p:nvPr/>
        </p:nvPicPr>
        <p:blipFill>
          <a:blip r:embed="rId3"/>
          <a:stretch>
            <a:fillRect/>
          </a:stretch>
        </p:blipFill>
        <p:spPr>
          <a:xfrm>
            <a:off x="1604865" y="503578"/>
            <a:ext cx="9031844" cy="4786877"/>
          </a:xfrm>
          <a:prstGeom prst="rect">
            <a:avLst/>
          </a:prstGeom>
        </p:spPr>
      </p:pic>
    </p:spTree>
    <p:extLst>
      <p:ext uri="{BB962C8B-B14F-4D97-AF65-F5344CB8AC3E}">
        <p14:creationId xmlns:p14="http://schemas.microsoft.com/office/powerpoint/2010/main" val="2015565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B221CDE-5758-4F8A-8E5E-597B1D5AC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F5E52E17-DE31-4BC9-9409-C84E25C68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 name="Picture 1">
            <a:extLst>
              <a:ext uri="{FF2B5EF4-FFF2-40B4-BE49-F238E27FC236}">
                <a16:creationId xmlns:a16="http://schemas.microsoft.com/office/drawing/2014/main" id="{62A7E654-4309-41EC-8C04-50AB54241291}"/>
              </a:ext>
            </a:extLst>
          </p:cNvPr>
          <p:cNvPicPr>
            <a:picLocks noChangeAspect="1"/>
          </p:cNvPicPr>
          <p:nvPr/>
        </p:nvPicPr>
        <p:blipFill rotWithShape="1">
          <a:blip r:embed="rId2"/>
          <a:srcRect t="16565" r="5" b="579"/>
          <a:stretch/>
        </p:blipFill>
        <p:spPr>
          <a:xfrm>
            <a:off x="3138760" y="3156029"/>
            <a:ext cx="4590672" cy="3285035"/>
          </a:xfrm>
          <a:prstGeom prst="rect">
            <a:avLst/>
          </a:prstGeom>
        </p:spPr>
      </p:pic>
      <p:pic>
        <p:nvPicPr>
          <p:cNvPr id="3" name="Picture 2">
            <a:extLst>
              <a:ext uri="{FF2B5EF4-FFF2-40B4-BE49-F238E27FC236}">
                <a16:creationId xmlns:a16="http://schemas.microsoft.com/office/drawing/2014/main" id="{2811902C-9EC1-4217-89BB-A2D70AAFF55F}"/>
              </a:ext>
            </a:extLst>
          </p:cNvPr>
          <p:cNvPicPr>
            <a:picLocks noChangeAspect="1"/>
          </p:cNvPicPr>
          <p:nvPr/>
        </p:nvPicPr>
        <p:blipFill rotWithShape="1">
          <a:blip r:embed="rId3"/>
          <a:srcRect t="7429" r="4" b="3216"/>
          <a:stretch/>
        </p:blipFill>
        <p:spPr>
          <a:xfrm>
            <a:off x="877944" y="703084"/>
            <a:ext cx="4332644" cy="3328106"/>
          </a:xfrm>
          <a:custGeom>
            <a:avLst/>
            <a:gdLst/>
            <a:ahLst/>
            <a:cxnLst/>
            <a:rect l="l" t="t" r="r" b="b"/>
            <a:pathLst>
              <a:path w="4113439" h="3161093">
                <a:moveTo>
                  <a:pt x="0" y="0"/>
                </a:moveTo>
                <a:lnTo>
                  <a:pt x="4113439" y="0"/>
                </a:lnTo>
                <a:lnTo>
                  <a:pt x="4113439" y="2344272"/>
                </a:lnTo>
                <a:lnTo>
                  <a:pt x="2157387" y="2344272"/>
                </a:lnTo>
                <a:lnTo>
                  <a:pt x="2157387" y="3161093"/>
                </a:lnTo>
                <a:lnTo>
                  <a:pt x="0" y="3161093"/>
                </a:lnTo>
                <a:close/>
              </a:path>
            </a:pathLst>
          </a:custGeom>
        </p:spPr>
      </p:pic>
      <p:sp>
        <p:nvSpPr>
          <p:cNvPr id="4" name="TextBox 3">
            <a:extLst>
              <a:ext uri="{FF2B5EF4-FFF2-40B4-BE49-F238E27FC236}">
                <a16:creationId xmlns:a16="http://schemas.microsoft.com/office/drawing/2014/main" id="{B26D690E-4B6E-F523-71D0-12886B339362}"/>
              </a:ext>
            </a:extLst>
          </p:cNvPr>
          <p:cNvSpPr txBox="1"/>
          <p:nvPr/>
        </p:nvSpPr>
        <p:spPr>
          <a:xfrm>
            <a:off x="7683824" y="1274524"/>
            <a:ext cx="4131788" cy="438306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182880" defTabSz="914400">
              <a:lnSpc>
                <a:spcPct val="90000"/>
              </a:lnSpc>
              <a:spcAft>
                <a:spcPts val="600"/>
              </a:spcAft>
              <a:buClr>
                <a:schemeClr val="accent1"/>
              </a:buClr>
              <a:buSzPct val="80000"/>
              <a:buFont typeface="Corbel" pitchFamily="34" charset="0"/>
              <a:buChar char="•"/>
            </a:pPr>
            <a:r>
              <a:rPr lang="en-US" sz="1600">
                <a:solidFill>
                  <a:srgbClr val="13267D"/>
                </a:solidFill>
              </a:rPr>
              <a:t>Here are the features families have on NYCSA. </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Attendance</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Assessments </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Reading Level</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Transportation</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Report Card</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Enrollment</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Guardians</a:t>
            </a:r>
          </a:p>
          <a:p>
            <a:pPr lvl="1" indent="-182880" defTabSz="914400">
              <a:lnSpc>
                <a:spcPct val="90000"/>
              </a:lnSpc>
              <a:spcAft>
                <a:spcPts val="600"/>
              </a:spcAft>
              <a:buClr>
                <a:schemeClr val="accent1"/>
              </a:buClr>
              <a:buSzPct val="80000"/>
              <a:buFont typeface="Courier New" pitchFamily="34" charset="0"/>
              <a:buChar char="o"/>
            </a:pPr>
            <a:r>
              <a:rPr lang="en-US" sz="1600">
                <a:solidFill>
                  <a:srgbClr val="13267D"/>
                </a:solidFill>
              </a:rPr>
              <a:t>Student Information</a:t>
            </a:r>
          </a:p>
          <a:p>
            <a:pPr marL="102870" defTabSz="914400">
              <a:lnSpc>
                <a:spcPct val="90000"/>
              </a:lnSpc>
              <a:spcAft>
                <a:spcPts val="600"/>
              </a:spcAft>
              <a:buClr>
                <a:schemeClr val="accent1"/>
              </a:buClr>
              <a:buSzPct val="80000"/>
            </a:pPr>
            <a:endParaRPr lang="en-US" sz="1600">
              <a:solidFill>
                <a:srgbClr val="13267D"/>
              </a:solidFill>
            </a:endParaRPr>
          </a:p>
          <a:p>
            <a:pPr marL="102870" defTabSz="914400">
              <a:lnSpc>
                <a:spcPct val="90000"/>
              </a:lnSpc>
              <a:spcAft>
                <a:spcPts val="600"/>
              </a:spcAft>
            </a:pPr>
            <a:r>
              <a:rPr lang="en-US" sz="1600">
                <a:solidFill>
                  <a:srgbClr val="13267D"/>
                </a:solidFill>
              </a:rPr>
              <a:t>Elementary School Families – Features such as, Promotional Tracker, Graduation Tracker and Schedule are primarily for middle school and high school families.</a:t>
            </a:r>
            <a:r>
              <a:rPr lang="en-US" sz="1100">
                <a:solidFill>
                  <a:srgbClr val="13267D"/>
                </a:solidFill>
              </a:rPr>
              <a:t> </a:t>
            </a:r>
            <a:endParaRPr lang="en-US"/>
          </a:p>
        </p:txBody>
      </p:sp>
    </p:spTree>
    <p:extLst>
      <p:ext uri="{BB962C8B-B14F-4D97-AF65-F5344CB8AC3E}">
        <p14:creationId xmlns:p14="http://schemas.microsoft.com/office/powerpoint/2010/main" val="2613362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3594D7-F24D-4404-BC6C-B802E6DAE024}"/>
              </a:ext>
            </a:extLst>
          </p:cNvPr>
          <p:cNvPicPr>
            <a:picLocks noChangeAspect="1"/>
          </p:cNvPicPr>
          <p:nvPr/>
        </p:nvPicPr>
        <p:blipFill>
          <a:blip r:embed="rId2"/>
          <a:stretch>
            <a:fillRect/>
          </a:stretch>
        </p:blipFill>
        <p:spPr>
          <a:xfrm>
            <a:off x="1450160" y="565573"/>
            <a:ext cx="9286599" cy="5734474"/>
          </a:xfrm>
          <a:prstGeom prst="rect">
            <a:avLst/>
          </a:prstGeom>
        </p:spPr>
      </p:pic>
    </p:spTree>
    <p:extLst>
      <p:ext uri="{BB962C8B-B14F-4D97-AF65-F5344CB8AC3E}">
        <p14:creationId xmlns:p14="http://schemas.microsoft.com/office/powerpoint/2010/main" val="4196565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sis">
  <a:themeElements>
    <a:clrScheme name="Bas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EB9F70CB33EA40B91CACACBEBA01B1" ma:contentTypeVersion="14" ma:contentTypeDescription="Create a new document." ma:contentTypeScope="" ma:versionID="9ee6e8c3deed97eef0dc7c0a1c57b82d">
  <xsd:schema xmlns:xsd="http://www.w3.org/2001/XMLSchema" xmlns:xs="http://www.w3.org/2001/XMLSchema" xmlns:p="http://schemas.microsoft.com/office/2006/metadata/properties" xmlns:ns3="39612fad-d0c7-4cf3-bfc5-46a1bbb71eca" xmlns:ns4="f2134d58-fd73-48a8-8a37-3c6fe2f7d02a" targetNamespace="http://schemas.microsoft.com/office/2006/metadata/properties" ma:root="true" ma:fieldsID="a48b4cd4e4c5f9483320ff45351fbad8" ns3:_="" ns4:_="">
    <xsd:import namespace="39612fad-d0c7-4cf3-bfc5-46a1bbb71eca"/>
    <xsd:import namespace="f2134d58-fd73-48a8-8a37-3c6fe2f7d02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612fad-d0c7-4cf3-bfc5-46a1bbb71ec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2134d58-fd73-48a8-8a37-3c6fe2f7d02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2ED46D-F1EC-4E59-9C54-240044DFE4D1}">
  <ds:schemaRefs>
    <ds:schemaRef ds:uri="39612fad-d0c7-4cf3-bfc5-46a1bbb71eca"/>
    <ds:schemaRef ds:uri="f2134d58-fd73-48a8-8a37-3c6fe2f7d0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7BD2F2E-EF1B-4DB1-8F4B-A884F4BDDCC9}">
  <ds:schemaRefs>
    <ds:schemaRef ds:uri="http://schemas.microsoft.com/sharepoint/v3/contenttype/forms"/>
  </ds:schemaRefs>
</ds:datastoreItem>
</file>

<file path=customXml/itemProps3.xml><?xml version="1.0" encoding="utf-8"?>
<ds:datastoreItem xmlns:ds="http://schemas.openxmlformats.org/officeDocument/2006/customXml" ds:itemID="{82BC9FE6-7974-4927-AE50-C5E508B15D4F}">
  <ds:schemaRefs>
    <ds:schemaRef ds:uri="39612fad-d0c7-4cf3-bfc5-46a1bbb71eca"/>
    <ds:schemaRef ds:uri="f2134d58-fd73-48a8-8a37-3c6fe2f7d0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1809</TotalTime>
  <Words>1025</Words>
  <Application>Microsoft Office PowerPoint</Application>
  <PresentationFormat>Widescreen</PresentationFormat>
  <Paragraphs>100</Paragraphs>
  <Slides>17</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17</vt:i4>
      </vt:variant>
    </vt:vector>
  </HeadingPairs>
  <TitlesOfParts>
    <vt:vector size="29" baseType="lpstr">
      <vt:lpstr>Aptos Display</vt:lpstr>
      <vt:lpstr>Arial</vt:lpstr>
      <vt:lpstr>Calibri</vt:lpstr>
      <vt:lpstr>Calibri Light</vt:lpstr>
      <vt:lpstr>Cavolini</vt:lpstr>
      <vt:lpstr>Century Gothic</vt:lpstr>
      <vt:lpstr>Corbel</vt:lpstr>
      <vt:lpstr>Courier New</vt:lpstr>
      <vt:lpstr>Curlz MT</vt:lpstr>
      <vt:lpstr>Symbol</vt:lpstr>
      <vt:lpstr>Office Theme</vt:lpstr>
      <vt:lpstr>Basis</vt:lpstr>
      <vt:lpstr>PowerPoint Presentation</vt:lpstr>
      <vt:lpstr>Pre-K Parent Orientation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May 29th was 529 Day!</vt:lpstr>
      <vt:lpstr>PowerPoint Presentation</vt:lpstr>
      <vt:lpstr>PowerPoint Presentation</vt:lpstr>
    </vt:vector>
  </TitlesOfParts>
  <Company>NYCDoE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Perez-Fung Myrna (26Q188)</dc:creator>
  <cp:lastModifiedBy>Myrna Perez-Fung</cp:lastModifiedBy>
  <cp:revision>240</cp:revision>
  <cp:lastPrinted>2024-06-10T14:06:45Z</cp:lastPrinted>
  <dcterms:created xsi:type="dcterms:W3CDTF">2021-06-15T13:24:49Z</dcterms:created>
  <dcterms:modified xsi:type="dcterms:W3CDTF">2026-06-11T13:50:49Z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0x010100F6EB9F70CB33EA40B91CACACBEBA01B1</vt:lpwstr>
  </property>
</Properties>
</file>