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Lst>
  <p:notesMasterIdLst>
    <p:notesMasterId r:id="rId29"/>
  </p:notesMasterIdLst>
  <p:sldIdLst>
    <p:sldId id="300" r:id="rId5"/>
    <p:sldId id="258" r:id="rId6"/>
    <p:sldId id="262" r:id="rId7"/>
    <p:sldId id="263" r:id="rId8"/>
    <p:sldId id="301" r:id="rId9"/>
    <p:sldId id="274" r:id="rId10"/>
    <p:sldId id="277" r:id="rId11"/>
    <p:sldId id="275" r:id="rId12"/>
    <p:sldId id="276" r:id="rId13"/>
    <p:sldId id="265" r:id="rId14"/>
    <p:sldId id="267" r:id="rId15"/>
    <p:sldId id="266" r:id="rId16"/>
    <p:sldId id="268" r:id="rId17"/>
    <p:sldId id="257" r:id="rId18"/>
    <p:sldId id="269" r:id="rId19"/>
    <p:sldId id="259" r:id="rId20"/>
    <p:sldId id="270" r:id="rId21"/>
    <p:sldId id="281" r:id="rId22"/>
    <p:sldId id="280" r:id="rId23"/>
    <p:sldId id="298" r:id="rId24"/>
    <p:sldId id="282" r:id="rId25"/>
    <p:sldId id="261" r:id="rId26"/>
    <p:sldId id="283" r:id="rId27"/>
    <p:sldId id="260" r:id="rId2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CF0"/>
    <a:srgbClr val="13267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CF1F98-05B9-4AF3-AFD4-62E62DB8954C}" v="1" dt="2025-05-22T11:10:05.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9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yrna Perez-Fung" userId="e2934257-398a-405a-acf8-95103ff794b5" providerId="ADAL" clId="{D7CF1F98-05B9-4AF3-AFD4-62E62DB8954C}"/>
    <pc:docChg chg="delSld modSld modNotesMaster">
      <pc:chgData name="Myrna Perez-Fung" userId="e2934257-398a-405a-acf8-95103ff794b5" providerId="ADAL" clId="{D7CF1F98-05B9-4AF3-AFD4-62E62DB8954C}" dt="2025-05-28T15:13:55.485" v="1" actId="47"/>
      <pc:docMkLst>
        <pc:docMk/>
      </pc:docMkLst>
      <pc:sldChg chg="modNotes">
        <pc:chgData name="Myrna Perez-Fung" userId="e2934257-398a-405a-acf8-95103ff794b5" providerId="ADAL" clId="{D7CF1F98-05B9-4AF3-AFD4-62E62DB8954C}" dt="2025-05-22T11:10:05.096" v="0"/>
        <pc:sldMkLst>
          <pc:docMk/>
          <pc:sldMk cId="0" sldId="283"/>
        </pc:sldMkLst>
      </pc:sldChg>
      <pc:sldChg chg="del">
        <pc:chgData name="Myrna Perez-Fung" userId="e2934257-398a-405a-acf8-95103ff794b5" providerId="ADAL" clId="{D7CF1F98-05B9-4AF3-AFD4-62E62DB8954C}" dt="2025-05-28T15:13:55.485" v="1" actId="47"/>
        <pc:sldMkLst>
          <pc:docMk/>
          <pc:sldMk cId="1505488727"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3D02E2E-6445-49F0-AEB1-C5E63909D1DB}" type="datetimeFigureOut">
              <a:rPr lang="en-US" smtClean="0"/>
              <a:t>5/28/2025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F5876FE-24FA-451B-A6A9-A35B69430B04}" type="slidenum">
              <a:rPr lang="en-US" smtClean="0"/>
              <a:t>‹#›</a:t>
            </a:fld>
            <a:endParaRPr lang="en-US"/>
          </a:p>
        </p:txBody>
      </p:sp>
    </p:spTree>
    <p:extLst>
      <p:ext uri="{BB962C8B-B14F-4D97-AF65-F5344CB8AC3E}">
        <p14:creationId xmlns:p14="http://schemas.microsoft.com/office/powerpoint/2010/main" val="2271053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876FE-24FA-451B-A6A9-A35B69430B04}" type="slidenum">
              <a:rPr lang="en-US" smtClean="0"/>
              <a:t>2</a:t>
            </a:fld>
            <a:endParaRPr lang="en-US"/>
          </a:p>
        </p:txBody>
      </p:sp>
    </p:spTree>
    <p:extLst>
      <p:ext uri="{BB962C8B-B14F-4D97-AF65-F5344CB8AC3E}">
        <p14:creationId xmlns:p14="http://schemas.microsoft.com/office/powerpoint/2010/main" val="2888964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cb5252c1e3_0_5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cb5252c1e3_0_5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5/28/2025</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182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7677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22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DFF08F-DC6B-4601-B491-B0F83F6DD2DA}" type="datetimeFigureOut">
              <a:rPr lang="en-US" dirty="0"/>
              <a:t>5/28/2025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50716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DFF08F-DC6B-4601-B491-B0F83F6DD2DA}" type="datetimeFigureOut">
              <a:rPr lang="en-US" dirty="0"/>
              <a:t>5/28/2025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63364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DFF08F-DC6B-4601-B491-B0F83F6DD2DA}" type="datetimeFigureOut">
              <a:rPr lang="en-US" dirty="0"/>
              <a:t>5/28/2025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110435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5/28/2025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73189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5/28/2025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778473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5/28/2025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29354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89114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72371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4"/>
          <p:cNvSpPr txBox="1">
            <a:spLocks noGrp="1"/>
          </p:cNvSpPr>
          <p:nvPr>
            <p:ph type="title"/>
          </p:nvPr>
        </p:nvSpPr>
        <p:spPr>
          <a:xfrm>
            <a:off x="415600" y="421233"/>
            <a:ext cx="11360800" cy="11084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415600" y="1633633"/>
            <a:ext cx="11360800" cy="44720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94877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5/28/2025</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36217521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hyperlink" Target="https://www.schools.nyc.gov/school-life/food/menus" TargetMode="External"/><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mystudent.nyc/"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schools.nyc.gov/learning/student-journey/nyc-schools-account/nycsa-account-set-up-guide-for-parent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nyckidsrise.org/" TargetMode="Externa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s://www.nysaves.org/home.html?&amp;mkwid=eb0Gl5jt&amp;msclkid=807985affdc01f5c3dcfe3e9c25c54f6&amp;gclid=807985affdc01f5c3dcfe3e9c25c54f6&amp;gclsrc=3p.d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schools.nyc.gov/learning/student-journey/college-and-career-planning/nyc-kids-rise-save-for-college-program" TargetMode="External"/><Relationship Id="rId2" Type="http://schemas.openxmlformats.org/officeDocument/2006/relationships/hyperlink" Target="https://www.schools.nyc.gov/learning/student-journey/nyc-schools-account"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myapinc.org/" TargetMode="External"/><Relationship Id="rId2" Type="http://schemas.openxmlformats.org/officeDocument/2006/relationships/hyperlink" Target="mailto:blueberrychildrennewyork@yahoo.com"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A group of pictures of fish&#10;&#10;AI-generated content may be incorrect.">
            <a:extLst>
              <a:ext uri="{FF2B5EF4-FFF2-40B4-BE49-F238E27FC236}">
                <a16:creationId xmlns:a16="http://schemas.microsoft.com/office/drawing/2014/main" id="{5407B2A9-48C5-ED15-93F6-4AD1F4911DF7}"/>
              </a:ext>
            </a:extLst>
          </p:cNvPr>
          <p:cNvPicPr>
            <a:picLocks noChangeAspect="1"/>
          </p:cNvPicPr>
          <p:nvPr/>
        </p:nvPicPr>
        <p:blipFill>
          <a:blip r:embed="rId2"/>
          <a:stretch>
            <a:fillRect/>
          </a:stretch>
        </p:blipFill>
        <p:spPr>
          <a:xfrm>
            <a:off x="762000" y="707183"/>
            <a:ext cx="10658104" cy="5433737"/>
          </a:xfrm>
          <a:prstGeom prst="rect">
            <a:avLst/>
          </a:prstGeom>
        </p:spPr>
      </p:pic>
      <p:sp>
        <p:nvSpPr>
          <p:cNvPr id="5" name="TextBox 4">
            <a:extLst>
              <a:ext uri="{FF2B5EF4-FFF2-40B4-BE49-F238E27FC236}">
                <a16:creationId xmlns:a16="http://schemas.microsoft.com/office/drawing/2014/main" id="{E2C2EAF7-4068-7D21-C140-B7C1A8C826D8}"/>
              </a:ext>
            </a:extLst>
          </p:cNvPr>
          <p:cNvSpPr txBox="1"/>
          <p:nvPr/>
        </p:nvSpPr>
        <p:spPr>
          <a:xfrm>
            <a:off x="926852" y="1625214"/>
            <a:ext cx="1034280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rgbClr val="000CF0"/>
                </a:solidFill>
                <a:latin typeface="Cavolini"/>
                <a:cs typeface="Cavolini"/>
              </a:rPr>
              <a:t>Welcome to PS188Q!</a:t>
            </a:r>
            <a:endParaRPr lang="en-US" sz="6600">
              <a:solidFill>
                <a:srgbClr val="000CF0"/>
              </a:solidFill>
            </a:endParaRPr>
          </a:p>
        </p:txBody>
      </p:sp>
      <p:sp>
        <p:nvSpPr>
          <p:cNvPr id="6" name="TextBox 5">
            <a:extLst>
              <a:ext uri="{FF2B5EF4-FFF2-40B4-BE49-F238E27FC236}">
                <a16:creationId xmlns:a16="http://schemas.microsoft.com/office/drawing/2014/main" id="{722C27C9-F9F7-117B-6849-DAA5F435D0AB}"/>
              </a:ext>
            </a:extLst>
          </p:cNvPr>
          <p:cNvSpPr txBox="1"/>
          <p:nvPr/>
        </p:nvSpPr>
        <p:spPr>
          <a:xfrm>
            <a:off x="1061012" y="3154102"/>
            <a:ext cx="10079620"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rgbClr val="000CF0"/>
                </a:solidFill>
                <a:latin typeface="Cavolini"/>
                <a:cs typeface="Cavolini"/>
              </a:rPr>
              <a:t>Kindergarten </a:t>
            </a:r>
          </a:p>
          <a:p>
            <a:pPr algn="ctr"/>
            <a:r>
              <a:rPr lang="en-US" sz="6600" b="1">
                <a:solidFill>
                  <a:srgbClr val="000CF0"/>
                </a:solidFill>
                <a:latin typeface="Cavolini"/>
                <a:cs typeface="Cavolini"/>
              </a:rPr>
              <a:t>Orientation</a:t>
            </a:r>
          </a:p>
        </p:txBody>
      </p:sp>
    </p:spTree>
    <p:extLst>
      <p:ext uri="{BB962C8B-B14F-4D97-AF65-F5344CB8AC3E}">
        <p14:creationId xmlns:p14="http://schemas.microsoft.com/office/powerpoint/2010/main" val="2466099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everal pictures of animals&#10;&#10;Description automatically generated with medium confidence">
            <a:extLst>
              <a:ext uri="{FF2B5EF4-FFF2-40B4-BE49-F238E27FC236}">
                <a16:creationId xmlns:a16="http://schemas.microsoft.com/office/drawing/2014/main" id="{39430C32-D10B-CBAC-708F-81416D745DDB}"/>
              </a:ext>
            </a:extLst>
          </p:cNvPr>
          <p:cNvPicPr>
            <a:picLocks noChangeAspect="1"/>
          </p:cNvPicPr>
          <p:nvPr/>
        </p:nvPicPr>
        <p:blipFill>
          <a:blip r:embed="rId3">
            <a:alphaModFix amt="15000"/>
            <a:extLst>
              <a:ext uri="{BEBA8EAE-BF5A-486C-A8C5-ECC9F3942E4B}">
                <a14:imgProps xmlns:a14="http://schemas.microsoft.com/office/drawing/2010/main">
                  <a14:imgLayer r:embed="rId4">
                    <a14:imgEffect>
                      <a14:saturation sat="365000"/>
                    </a14:imgEffect>
                    <a14:imgEffect>
                      <a14:brightnessContrast bright="17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EF606F7-A789-4D8A-9738-DF53F0A7FFF1}"/>
              </a:ext>
            </a:extLst>
          </p:cNvPr>
          <p:cNvSpPr>
            <a:spLocks noGrp="1"/>
          </p:cNvSpPr>
          <p:nvPr>
            <p:ph type="title"/>
          </p:nvPr>
        </p:nvSpPr>
        <p:spPr>
          <a:xfrm>
            <a:off x="197266" y="236146"/>
            <a:ext cx="11794069" cy="696506"/>
          </a:xfrm>
          <a:ln>
            <a:noFill/>
          </a:ln>
        </p:spPr>
        <p:txBody>
          <a:bodyPr>
            <a:noAutofit/>
          </a:bodyPr>
          <a:lstStyle/>
          <a:p>
            <a:pPr algn="ctr"/>
            <a:r>
              <a:rPr lang="en-US" sz="4000" b="1">
                <a:solidFill>
                  <a:srgbClr val="13267D"/>
                </a:solidFill>
                <a:latin typeface="Cavolini"/>
                <a:cs typeface="Dreaming Outloud Pro"/>
              </a:rPr>
              <a:t>Kindergarten Parent Orientation Agenda</a:t>
            </a:r>
          </a:p>
        </p:txBody>
      </p:sp>
      <p:sp>
        <p:nvSpPr>
          <p:cNvPr id="4" name="Content Placeholder 3">
            <a:extLst>
              <a:ext uri="{FF2B5EF4-FFF2-40B4-BE49-F238E27FC236}">
                <a16:creationId xmlns:a16="http://schemas.microsoft.com/office/drawing/2014/main" id="{023E136F-184C-4EC4-8D78-A4FB14E32DD1}"/>
              </a:ext>
            </a:extLst>
          </p:cNvPr>
          <p:cNvSpPr>
            <a:spLocks noGrp="1"/>
          </p:cNvSpPr>
          <p:nvPr>
            <p:ph sz="half" idx="2"/>
          </p:nvPr>
        </p:nvSpPr>
        <p:spPr>
          <a:xfrm>
            <a:off x="265651" y="1010449"/>
            <a:ext cx="6656189" cy="5612928"/>
          </a:xfrm>
        </p:spPr>
        <p:txBody>
          <a:bodyPr vert="horz" lIns="91440" tIns="45720" rIns="91440" bIns="45720" rtlCol="0" anchor="t">
            <a:noAutofit/>
          </a:bodyPr>
          <a:lstStyle/>
          <a:p>
            <a:pPr marL="45720" indent="0">
              <a:buNone/>
            </a:pPr>
            <a:r>
              <a:rPr lang="en-US" sz="1200" b="1">
                <a:solidFill>
                  <a:srgbClr val="13267D"/>
                </a:solidFill>
                <a:latin typeface="Cavolini"/>
                <a:cs typeface="Dreaming Outloud Pro"/>
              </a:rPr>
              <a:t>Welcome!! </a:t>
            </a:r>
          </a:p>
          <a:p>
            <a:pPr lvl="1"/>
            <a:r>
              <a:rPr lang="en-US" sz="1200" b="1">
                <a:solidFill>
                  <a:srgbClr val="13267D"/>
                </a:solidFill>
                <a:latin typeface="Cavolini"/>
                <a:cs typeface="Dreaming Outloud Pro"/>
              </a:rPr>
              <a:t>Introduction</a:t>
            </a:r>
            <a:endParaRPr lang="en-US" sz="1200" b="1">
              <a:latin typeface="Cavolini"/>
              <a:cs typeface="Cavolini"/>
            </a:endParaRPr>
          </a:p>
          <a:p>
            <a:pPr lvl="2"/>
            <a:r>
              <a:rPr lang="en-US" sz="1200" b="1">
                <a:solidFill>
                  <a:srgbClr val="13267D"/>
                </a:solidFill>
                <a:latin typeface="Cavolini"/>
                <a:cs typeface="Dreaming Outloud Pro"/>
              </a:rPr>
              <a:t>Mrs. Figueroa, </a:t>
            </a:r>
            <a:r>
              <a:rPr lang="en-US" sz="1200" b="1">
                <a:solidFill>
                  <a:srgbClr val="000000"/>
                </a:solidFill>
                <a:latin typeface="Cavolini"/>
                <a:cs typeface="Dreaming Outloud Pro"/>
              </a:rPr>
              <a:t>Principal </a:t>
            </a:r>
            <a:endParaRPr lang="en-US" sz="1200" b="1">
              <a:latin typeface="Cavolini"/>
              <a:cs typeface="Cavolini"/>
            </a:endParaRPr>
          </a:p>
          <a:p>
            <a:pPr lvl="2"/>
            <a:r>
              <a:rPr lang="en-US" sz="1200" b="1">
                <a:solidFill>
                  <a:srgbClr val="13267D"/>
                </a:solidFill>
                <a:latin typeface="Cavolini"/>
                <a:cs typeface="Dreaming Outloud Pro"/>
              </a:rPr>
              <a:t>Mrs. Nartowicz, Asst. Principal</a:t>
            </a:r>
          </a:p>
          <a:p>
            <a:pPr lvl="1"/>
            <a:r>
              <a:rPr lang="en-US" sz="1200" b="1">
                <a:solidFill>
                  <a:srgbClr val="13267D"/>
                </a:solidFill>
                <a:latin typeface="Cavolini"/>
                <a:cs typeface="Dreaming Outloud Pro"/>
              </a:rPr>
              <a:t>Cluster Classes </a:t>
            </a:r>
            <a:endParaRPr lang="en-US" sz="1200" b="1">
              <a:latin typeface="Cavolini"/>
              <a:cs typeface="Cavolini"/>
            </a:endParaRPr>
          </a:p>
          <a:p>
            <a:pPr lvl="2"/>
            <a:r>
              <a:rPr lang="en-US" sz="1200" b="1">
                <a:solidFill>
                  <a:srgbClr val="13267D"/>
                </a:solidFill>
                <a:latin typeface="Cavolini"/>
                <a:cs typeface="Dreaming Outloud Pro"/>
              </a:rPr>
              <a:t>Music </a:t>
            </a:r>
            <a:endParaRPr lang="en-US" sz="1200" b="1">
              <a:latin typeface="Cavolini"/>
              <a:cs typeface="Cavolini"/>
            </a:endParaRPr>
          </a:p>
          <a:p>
            <a:pPr lvl="2"/>
            <a:r>
              <a:rPr lang="en-US" sz="1200" b="1">
                <a:solidFill>
                  <a:srgbClr val="13267D"/>
                </a:solidFill>
                <a:latin typeface="Cavolini"/>
                <a:cs typeface="Dreaming Outloud Pro"/>
              </a:rPr>
              <a:t>STEM </a:t>
            </a:r>
            <a:endParaRPr lang="en-US" sz="1200" b="1">
              <a:latin typeface="Cavolini"/>
              <a:cs typeface="Cavolini"/>
            </a:endParaRPr>
          </a:p>
          <a:p>
            <a:pPr lvl="2"/>
            <a:r>
              <a:rPr lang="en-US" sz="1200" b="1">
                <a:solidFill>
                  <a:srgbClr val="13267D"/>
                </a:solidFill>
                <a:latin typeface="Cavolini"/>
                <a:cs typeface="Dreaming Outloud Pro"/>
              </a:rPr>
              <a:t>PE/Gym </a:t>
            </a:r>
            <a:endParaRPr lang="en-US" sz="1200" b="1">
              <a:latin typeface="Cavolini"/>
              <a:cs typeface="Cavolini"/>
            </a:endParaRPr>
          </a:p>
          <a:p>
            <a:pPr lvl="2"/>
            <a:r>
              <a:rPr lang="en-US" sz="1200" b="1">
                <a:solidFill>
                  <a:srgbClr val="13267D"/>
                </a:solidFill>
                <a:latin typeface="Cavolini"/>
                <a:cs typeface="Dreaming Outloud Pro"/>
              </a:rPr>
              <a:t>Art </a:t>
            </a:r>
            <a:endParaRPr lang="en-US" sz="1200" b="1">
              <a:solidFill>
                <a:srgbClr val="A6B727"/>
              </a:solidFill>
              <a:latin typeface="Cavolini"/>
              <a:cs typeface="Dreaming Outloud Pro"/>
            </a:endParaRPr>
          </a:p>
          <a:p>
            <a:pPr lvl="1"/>
            <a:r>
              <a:rPr lang="en-US" sz="1200" b="1">
                <a:solidFill>
                  <a:srgbClr val="13267D"/>
                </a:solidFill>
                <a:latin typeface="Cavolini"/>
                <a:cs typeface="Dreaming Outloud Pro"/>
              </a:rPr>
              <a:t>Supply List </a:t>
            </a:r>
            <a:endParaRPr lang="en-US" sz="1200" b="1">
              <a:solidFill>
                <a:srgbClr val="A6B727"/>
              </a:solidFill>
              <a:latin typeface="Cavolini"/>
              <a:cs typeface="Dreaming Outloud Pro"/>
            </a:endParaRPr>
          </a:p>
          <a:p>
            <a:pPr lvl="1"/>
            <a:r>
              <a:rPr lang="en-US" sz="1200" b="1">
                <a:solidFill>
                  <a:srgbClr val="13267D"/>
                </a:solidFill>
                <a:latin typeface="Cavolini"/>
                <a:cs typeface="Dreaming Outloud Pro"/>
              </a:rPr>
              <a:t>Technology </a:t>
            </a:r>
            <a:endParaRPr lang="en-US" sz="1200" b="1">
              <a:solidFill>
                <a:srgbClr val="A6B727"/>
              </a:solidFill>
              <a:latin typeface="Cavolini"/>
              <a:cs typeface="Dreaming Outloud Pro"/>
            </a:endParaRPr>
          </a:p>
          <a:p>
            <a:pPr lvl="1"/>
            <a:r>
              <a:rPr lang="en-US" sz="1200" b="1">
                <a:solidFill>
                  <a:srgbClr val="13267D"/>
                </a:solidFill>
                <a:latin typeface="Cavolini"/>
                <a:cs typeface="Dreaming Outloud Pro"/>
              </a:rPr>
              <a:t>The 1st Day of school is Thursday, September 4</a:t>
            </a:r>
            <a:r>
              <a:rPr lang="en-US" sz="1200" b="1" baseline="30000">
                <a:solidFill>
                  <a:srgbClr val="13267D"/>
                </a:solidFill>
                <a:latin typeface="Cavolini"/>
                <a:cs typeface="Dreaming Outloud Pro"/>
              </a:rPr>
              <a:t>th</a:t>
            </a:r>
            <a:r>
              <a:rPr lang="en-US" sz="1200" b="1">
                <a:solidFill>
                  <a:srgbClr val="13267D"/>
                </a:solidFill>
                <a:latin typeface="Cavolini"/>
                <a:cs typeface="Dreaming Outloud Pro"/>
              </a:rPr>
              <a:t> and it is a full day for all children.</a:t>
            </a:r>
            <a:endParaRPr lang="en-US" sz="1200" b="1">
              <a:solidFill>
                <a:srgbClr val="A6B727"/>
              </a:solidFill>
              <a:latin typeface="Cavolini"/>
              <a:cs typeface="Dreaming Outloud Pro"/>
            </a:endParaRPr>
          </a:p>
          <a:p>
            <a:pPr lvl="1"/>
            <a:r>
              <a:rPr lang="en-US" sz="1200" b="1">
                <a:solidFill>
                  <a:srgbClr val="13267D"/>
                </a:solidFill>
                <a:latin typeface="Cavolini"/>
                <a:cs typeface="Dreaming Outloud Pro"/>
              </a:rPr>
              <a:t>Parking Lot </a:t>
            </a:r>
            <a:endParaRPr lang="en-US" sz="1200" b="1">
              <a:solidFill>
                <a:srgbClr val="A6B727"/>
              </a:solidFill>
              <a:latin typeface="Cavolini"/>
              <a:cs typeface="Dreaming Outloud Pro"/>
            </a:endParaRPr>
          </a:p>
          <a:p>
            <a:pPr lvl="1"/>
            <a:r>
              <a:rPr lang="en-US" sz="1200" b="1">
                <a:solidFill>
                  <a:srgbClr val="13267D"/>
                </a:solidFill>
                <a:latin typeface="Cavolini"/>
                <a:cs typeface="Dreaming Outloud Pro"/>
              </a:rPr>
              <a:t>Your child’s day – Mrs. Nartowicz, Asst. Principal</a:t>
            </a:r>
            <a:endParaRPr lang="en-US" sz="1200" b="1">
              <a:latin typeface="Cavolini"/>
              <a:cs typeface="Cavolini"/>
            </a:endParaRPr>
          </a:p>
          <a:p>
            <a:pPr lvl="2"/>
            <a:r>
              <a:rPr lang="en-US" sz="1200" b="1">
                <a:solidFill>
                  <a:srgbClr val="13267D"/>
                </a:solidFill>
                <a:latin typeface="Cavolini"/>
                <a:cs typeface="Dreaming Outloud Pro"/>
              </a:rPr>
              <a:t>Early drop-off begins at 7:35am</a:t>
            </a:r>
            <a:endParaRPr lang="en-US" sz="1200" b="1">
              <a:latin typeface="Cavolini"/>
              <a:cs typeface="Cavolini"/>
            </a:endParaRPr>
          </a:p>
          <a:p>
            <a:pPr lvl="2"/>
            <a:r>
              <a:rPr lang="en-US" sz="1200" b="1">
                <a:solidFill>
                  <a:srgbClr val="13267D"/>
                </a:solidFill>
                <a:latin typeface="Cavolini"/>
                <a:cs typeface="Dreaming Outloud Pro"/>
              </a:rPr>
              <a:t>Breakfast </a:t>
            </a:r>
            <a:endParaRPr lang="en-US" sz="1200" b="1">
              <a:latin typeface="Cavolini"/>
              <a:cs typeface="Cavolini"/>
            </a:endParaRPr>
          </a:p>
          <a:p>
            <a:pPr lvl="2"/>
            <a:r>
              <a:rPr lang="en-US" sz="1200" b="1">
                <a:solidFill>
                  <a:srgbClr val="13267D"/>
                </a:solidFill>
                <a:latin typeface="Cavolini"/>
                <a:cs typeface="Dreaming Outloud Pro"/>
              </a:rPr>
              <a:t>Arrival is at 8:00 a.m. and dismissal begins at 2:15 p.m. </a:t>
            </a:r>
            <a:endParaRPr lang="en-US" sz="1200" b="1">
              <a:latin typeface="Cavolini"/>
              <a:cs typeface="Cavolini"/>
            </a:endParaRPr>
          </a:p>
          <a:p>
            <a:pPr lvl="2"/>
            <a:r>
              <a:rPr lang="en-US" sz="1200" b="1">
                <a:solidFill>
                  <a:srgbClr val="13267D"/>
                </a:solidFill>
                <a:latin typeface="Cavolini"/>
                <a:cs typeface="Dreaming Outloud Pro"/>
              </a:rPr>
              <a:t>Curriculum</a:t>
            </a:r>
            <a:endParaRPr lang="en-US" sz="1200" b="1">
              <a:solidFill>
                <a:srgbClr val="A6B727"/>
              </a:solidFill>
              <a:latin typeface="Cavolini"/>
              <a:cs typeface="Dreaming Outloud Pro"/>
            </a:endParaRPr>
          </a:p>
          <a:p>
            <a:pPr lvl="2"/>
            <a:r>
              <a:rPr lang="en-US" sz="1200" b="1">
                <a:solidFill>
                  <a:srgbClr val="13267D"/>
                </a:solidFill>
                <a:latin typeface="Cavolini"/>
                <a:cs typeface="Dreaming Outloud Pro"/>
              </a:rPr>
              <a:t>Lateness and Attendance</a:t>
            </a:r>
          </a:p>
          <a:p>
            <a:pPr lvl="2"/>
            <a:r>
              <a:rPr lang="en-US" sz="1200" b="1">
                <a:solidFill>
                  <a:srgbClr val="13267D"/>
                </a:solidFill>
                <a:latin typeface="Cavolini"/>
                <a:cs typeface="Dreaming Outloud Pro"/>
              </a:rPr>
              <a:t>Snack Time </a:t>
            </a:r>
          </a:p>
          <a:p>
            <a:pPr lvl="2"/>
            <a:r>
              <a:rPr lang="en-US" sz="1200" b="1">
                <a:solidFill>
                  <a:srgbClr val="13267D"/>
                </a:solidFill>
                <a:latin typeface="Cavolini"/>
                <a:cs typeface="Dreaming Outloud Pro"/>
              </a:rPr>
              <a:t>Lunch Time</a:t>
            </a:r>
            <a:endParaRPr lang="en-US" sz="1200" b="1">
              <a:latin typeface="Cavolini"/>
              <a:cs typeface="Cavolini"/>
            </a:endParaRPr>
          </a:p>
          <a:p>
            <a:pPr lvl="3"/>
            <a:r>
              <a:rPr lang="en-US" sz="1200" b="1">
                <a:solidFill>
                  <a:srgbClr val="13267D"/>
                </a:solidFill>
                <a:latin typeface="Cavolini"/>
                <a:cs typeface="Dreaming Outloud Pro"/>
              </a:rPr>
              <a:t>Lunch Forms</a:t>
            </a:r>
            <a:endParaRPr lang="en-US" sz="1200">
              <a:latin typeface="Cavolini"/>
              <a:cs typeface="Cavolini"/>
            </a:endParaRPr>
          </a:p>
        </p:txBody>
      </p:sp>
      <p:sp>
        <p:nvSpPr>
          <p:cNvPr id="6" name="Content Placeholder 5">
            <a:extLst>
              <a:ext uri="{FF2B5EF4-FFF2-40B4-BE49-F238E27FC236}">
                <a16:creationId xmlns:a16="http://schemas.microsoft.com/office/drawing/2014/main" id="{D364FA1F-0E1C-4E3E-A04D-C6FA0B3C191A}"/>
              </a:ext>
            </a:extLst>
          </p:cNvPr>
          <p:cNvSpPr>
            <a:spLocks noGrp="1"/>
          </p:cNvSpPr>
          <p:nvPr>
            <p:ph sz="quarter" idx="4"/>
          </p:nvPr>
        </p:nvSpPr>
        <p:spPr>
          <a:xfrm>
            <a:off x="6554762" y="925874"/>
            <a:ext cx="5501853" cy="5785427"/>
          </a:xfrm>
        </p:spPr>
        <p:txBody>
          <a:bodyPr vert="horz" lIns="91440" tIns="45720" rIns="91440" bIns="45720" rtlCol="0" anchor="t">
            <a:noAutofit/>
          </a:bodyPr>
          <a:lstStyle/>
          <a:p>
            <a:pPr lvl="1"/>
            <a:r>
              <a:rPr lang="en-US" sz="1200" b="1">
                <a:solidFill>
                  <a:srgbClr val="13267D"/>
                </a:solidFill>
                <a:latin typeface="Cavolini"/>
                <a:cs typeface="Cavolini"/>
              </a:rPr>
              <a:t>Outdoor/Indoor Recess</a:t>
            </a:r>
          </a:p>
          <a:p>
            <a:pPr lvl="2"/>
            <a:r>
              <a:rPr lang="en-US" sz="1200" b="1">
                <a:solidFill>
                  <a:srgbClr val="13267D"/>
                </a:solidFill>
                <a:latin typeface="Cavolini"/>
                <a:cs typeface="Cavolini"/>
              </a:rPr>
              <a:t>Volunteers – Lunchtime</a:t>
            </a:r>
            <a:endParaRPr lang="en-US" sz="1200">
              <a:latin typeface="Corbel"/>
              <a:cs typeface="Cavolini"/>
            </a:endParaRPr>
          </a:p>
          <a:p>
            <a:pPr lvl="1"/>
            <a:r>
              <a:rPr lang="en-US" sz="1200" b="1">
                <a:solidFill>
                  <a:srgbClr val="13267D"/>
                </a:solidFill>
                <a:effectLst/>
                <a:latin typeface="Cavolini"/>
                <a:ea typeface="Times New Roman" panose="02020603050405020304" pitchFamily="18" charset="0"/>
                <a:cs typeface="Dreaming Outloud Pro"/>
              </a:rPr>
              <a:t>Dismissal </a:t>
            </a:r>
            <a:endParaRPr lang="en-US" sz="1200" b="1">
              <a:solidFill>
                <a:srgbClr val="A6B727"/>
              </a:solidFill>
              <a:latin typeface="Cavolini"/>
              <a:ea typeface="Times New Roman" panose="02020603050405020304" pitchFamily="18" charset="0"/>
              <a:cs typeface="Cavolini"/>
            </a:endParaRPr>
          </a:p>
          <a:p>
            <a:pPr lvl="2"/>
            <a:r>
              <a:rPr lang="en-US" sz="1200" b="1">
                <a:solidFill>
                  <a:srgbClr val="13267D"/>
                </a:solidFill>
                <a:effectLst/>
                <a:latin typeface="Cavolini"/>
                <a:ea typeface="Times New Roman" panose="02020603050405020304" pitchFamily="18" charset="0"/>
                <a:cs typeface="Dreaming Outloud Pro"/>
              </a:rPr>
              <a:t>Yellow Bus</a:t>
            </a:r>
            <a:r>
              <a:rPr lang="en-US" sz="1200" b="1">
                <a:solidFill>
                  <a:srgbClr val="13267D"/>
                </a:solidFill>
                <a:latin typeface="Cavolini"/>
                <a:ea typeface="Times New Roman" panose="02020603050405020304" pitchFamily="18" charset="0"/>
                <a:cs typeface="Dreaming Outloud Pro"/>
              </a:rPr>
              <a:t> </a:t>
            </a:r>
            <a:endParaRPr lang="en-US" sz="1200" b="1">
              <a:latin typeface="Cavolini"/>
              <a:cs typeface="Cavolini"/>
            </a:endParaRPr>
          </a:p>
          <a:p>
            <a:pPr lvl="2"/>
            <a:r>
              <a:rPr lang="en-US" sz="1200" b="1">
                <a:solidFill>
                  <a:srgbClr val="13267D"/>
                </a:solidFill>
                <a:latin typeface="Cavolini"/>
                <a:ea typeface="Times New Roman" panose="02020603050405020304" pitchFamily="18" charset="0"/>
                <a:cs typeface="Dreaming Outloud Pro"/>
              </a:rPr>
              <a:t>Pickup</a:t>
            </a:r>
            <a:endParaRPr lang="en-US" sz="1200" b="1">
              <a:latin typeface="Cavolini"/>
              <a:cs typeface="Cavolini"/>
            </a:endParaRPr>
          </a:p>
          <a:p>
            <a:pPr lvl="2"/>
            <a:r>
              <a:rPr lang="en-US" sz="1200" b="1">
                <a:solidFill>
                  <a:srgbClr val="13267D"/>
                </a:solidFill>
                <a:effectLst/>
                <a:latin typeface="Cavolini"/>
                <a:ea typeface="Times New Roman" panose="02020603050405020304" pitchFamily="18" charset="0"/>
                <a:cs typeface="Dreaming Outloud Pro"/>
              </a:rPr>
              <a:t>After School Pickup</a:t>
            </a:r>
            <a:r>
              <a:rPr lang="en-US" sz="1200" b="1">
                <a:solidFill>
                  <a:srgbClr val="13267D"/>
                </a:solidFill>
                <a:latin typeface="Cavolini"/>
                <a:ea typeface="Times New Roman" panose="02020603050405020304" pitchFamily="18" charset="0"/>
                <a:cs typeface="Dreaming Outloud Pro"/>
              </a:rPr>
              <a:t> </a:t>
            </a:r>
            <a:endParaRPr lang="en-US" sz="1200" b="1">
              <a:latin typeface="Cavolini"/>
              <a:cs typeface="Cavolini"/>
            </a:endParaRPr>
          </a:p>
          <a:p>
            <a:pPr lvl="2"/>
            <a:r>
              <a:rPr lang="en-US" sz="1200" b="1">
                <a:solidFill>
                  <a:srgbClr val="13267D"/>
                </a:solidFill>
                <a:latin typeface="Cavolini"/>
                <a:cs typeface="Dreaming Outloud Pro"/>
              </a:rPr>
              <a:t>Bus- Zoned/GT </a:t>
            </a:r>
            <a:endParaRPr lang="en-US" sz="1200" b="1">
              <a:latin typeface="Cavolini"/>
              <a:cs typeface="Cavolini"/>
            </a:endParaRPr>
          </a:p>
          <a:p>
            <a:pPr lvl="3"/>
            <a:r>
              <a:rPr lang="en-US" sz="1200" b="1">
                <a:solidFill>
                  <a:srgbClr val="13267D"/>
                </a:solidFill>
                <a:latin typeface="Cavolini"/>
                <a:cs typeface="Dreaming Outloud Pro"/>
              </a:rPr>
              <a:t>Un-Zoned or GT Families    </a:t>
            </a:r>
            <a:endParaRPr lang="en-US" sz="1200" b="1">
              <a:latin typeface="Cavolini"/>
              <a:cs typeface="Cavolini"/>
            </a:endParaRPr>
          </a:p>
          <a:p>
            <a:pPr lvl="3"/>
            <a:r>
              <a:rPr lang="en-US" sz="1200" b="1">
                <a:solidFill>
                  <a:srgbClr val="13267D"/>
                </a:solidFill>
                <a:latin typeface="Cavolini"/>
                <a:cs typeface="Dreaming Outloud Pro"/>
              </a:rPr>
              <a:t>Zoned Families </a:t>
            </a:r>
            <a:endParaRPr lang="en-US" sz="1200" b="1">
              <a:latin typeface="Cavolini"/>
              <a:cs typeface="Cavolini"/>
            </a:endParaRPr>
          </a:p>
          <a:p>
            <a:pPr lvl="1"/>
            <a:r>
              <a:rPr lang="en-US" sz="1200" b="1">
                <a:solidFill>
                  <a:srgbClr val="13267D"/>
                </a:solidFill>
                <a:latin typeface="Cavolini"/>
                <a:cs typeface="Dreaming Outloud Pro"/>
              </a:rPr>
              <a:t>PTA</a:t>
            </a:r>
            <a:endParaRPr lang="en-US" sz="1200" b="1">
              <a:latin typeface="Cavolini"/>
              <a:cs typeface="Cavolini"/>
            </a:endParaRPr>
          </a:p>
          <a:p>
            <a:pPr lvl="2"/>
            <a:r>
              <a:rPr lang="en-US" sz="1200" b="1">
                <a:solidFill>
                  <a:srgbClr val="13267D"/>
                </a:solidFill>
                <a:latin typeface="Cavolini"/>
                <a:cs typeface="Dreaming Outloud Pro"/>
              </a:rPr>
              <a:t>Committees and Volunteering </a:t>
            </a:r>
            <a:endParaRPr lang="en-US" sz="1200" b="1">
              <a:latin typeface="Cavolini"/>
              <a:cs typeface="Cavolini"/>
            </a:endParaRPr>
          </a:p>
          <a:p>
            <a:pPr lvl="2"/>
            <a:r>
              <a:rPr lang="en-US" sz="1200" b="1">
                <a:solidFill>
                  <a:srgbClr val="13267D"/>
                </a:solidFill>
                <a:latin typeface="Cavolini"/>
                <a:cs typeface="Dreaming Outloud Pro"/>
              </a:rPr>
              <a:t>Kindergarten Welcome Breakfast </a:t>
            </a:r>
            <a:endParaRPr lang="en-US" sz="1200" b="1">
              <a:latin typeface="Cavolini"/>
              <a:cs typeface="Cavolini"/>
            </a:endParaRPr>
          </a:p>
          <a:p>
            <a:pPr lvl="1"/>
            <a:r>
              <a:rPr lang="en-US" sz="1200" b="1">
                <a:solidFill>
                  <a:srgbClr val="13267D"/>
                </a:solidFill>
                <a:latin typeface="Cavolini"/>
                <a:cs typeface="Dreaming Outloud Pro"/>
              </a:rPr>
              <a:t>Nurse</a:t>
            </a:r>
            <a:endParaRPr lang="en-US" sz="1200" b="1">
              <a:latin typeface="Cavolini"/>
              <a:cs typeface="Cavolini"/>
            </a:endParaRPr>
          </a:p>
          <a:p>
            <a:pPr lvl="2"/>
            <a:r>
              <a:rPr lang="en-US" sz="1200" b="1">
                <a:solidFill>
                  <a:srgbClr val="13267D"/>
                </a:solidFill>
                <a:latin typeface="Cavolini"/>
                <a:cs typeface="Dreaming Outloud Pro"/>
              </a:rPr>
              <a:t>Medication 504 </a:t>
            </a:r>
            <a:endParaRPr lang="en-US" sz="1200" b="1">
              <a:latin typeface="Cavolini"/>
              <a:cs typeface="Cavolini"/>
            </a:endParaRPr>
          </a:p>
          <a:p>
            <a:pPr lvl="2"/>
            <a:r>
              <a:rPr lang="en-US" sz="1200" b="1">
                <a:solidFill>
                  <a:srgbClr val="13267D"/>
                </a:solidFill>
                <a:latin typeface="Cavolini"/>
                <a:cs typeface="Dreaming Outloud Pro"/>
              </a:rPr>
              <a:t>Allergies </a:t>
            </a:r>
            <a:endParaRPr lang="en-US" sz="1200" b="1">
              <a:latin typeface="Cavolini"/>
              <a:cs typeface="Cavolini"/>
            </a:endParaRPr>
          </a:p>
          <a:p>
            <a:pPr lvl="2"/>
            <a:r>
              <a:rPr lang="en-US" sz="1200" b="1">
                <a:solidFill>
                  <a:srgbClr val="13267D"/>
                </a:solidFill>
                <a:latin typeface="Cavolini"/>
                <a:cs typeface="Dreaming Outloud Pro"/>
              </a:rPr>
              <a:t>Lice </a:t>
            </a:r>
            <a:endParaRPr lang="en-US" sz="1200" b="1">
              <a:latin typeface="Cavolini"/>
              <a:cs typeface="Cavolini"/>
            </a:endParaRPr>
          </a:p>
          <a:p>
            <a:pPr lvl="1"/>
            <a:r>
              <a:rPr lang="en-US" sz="1200" b="1">
                <a:solidFill>
                  <a:srgbClr val="13267D"/>
                </a:solidFill>
                <a:latin typeface="Cavolini"/>
                <a:cs typeface="Dreaming Outloud Pro"/>
              </a:rPr>
              <a:t>Communication/Email/Voicemail/Text/ Website/Calendar</a:t>
            </a:r>
            <a:endParaRPr lang="en-US" sz="1200" b="1">
              <a:latin typeface="Cavolini"/>
              <a:cs typeface="Cavolini"/>
            </a:endParaRPr>
          </a:p>
          <a:p>
            <a:pPr lvl="2"/>
            <a:r>
              <a:rPr lang="en-US" sz="1200" b="1">
                <a:solidFill>
                  <a:srgbClr val="13267D"/>
                </a:solidFill>
                <a:latin typeface="Cavolini"/>
                <a:cs typeface="Dreaming Outloud Pro"/>
              </a:rPr>
              <a:t>School Contact List </a:t>
            </a:r>
            <a:endParaRPr lang="en-US" sz="1200" b="1">
              <a:latin typeface="Cavolini"/>
              <a:cs typeface="Cavolini"/>
            </a:endParaRPr>
          </a:p>
          <a:p>
            <a:pPr lvl="2"/>
            <a:r>
              <a:rPr lang="en-US" sz="1200" b="1">
                <a:solidFill>
                  <a:srgbClr val="13267D"/>
                </a:solidFill>
                <a:latin typeface="Cavolini"/>
                <a:cs typeface="Dreaming Outloud Pro"/>
              </a:rPr>
              <a:t>NYCSA (NYC Schools Account) </a:t>
            </a:r>
            <a:endParaRPr lang="en-US" sz="1200" b="1">
              <a:latin typeface="Cavolini"/>
              <a:cs typeface="Cavolini"/>
            </a:endParaRPr>
          </a:p>
          <a:p>
            <a:pPr lvl="2"/>
            <a:r>
              <a:rPr lang="en-US" sz="1200" b="1">
                <a:solidFill>
                  <a:srgbClr val="13267D"/>
                </a:solidFill>
                <a:latin typeface="Cavolini"/>
                <a:cs typeface="Dreaming Outloud Pro"/>
              </a:rPr>
              <a:t>Student Email Address </a:t>
            </a:r>
            <a:endParaRPr lang="en-US" sz="1200" b="1">
              <a:latin typeface="Cavolini"/>
              <a:cs typeface="Cavolini"/>
            </a:endParaRPr>
          </a:p>
          <a:p>
            <a:pPr lvl="1"/>
            <a:r>
              <a:rPr lang="en-US" sz="1200" b="1">
                <a:solidFill>
                  <a:srgbClr val="13267D"/>
                </a:solidFill>
                <a:latin typeface="Cavolini"/>
                <a:cs typeface="Dreaming Outloud Pro"/>
              </a:rPr>
              <a:t>NYC Kids Rise Save for College Program – 529 Day</a:t>
            </a:r>
            <a:endParaRPr lang="en-US" sz="1200" b="1">
              <a:latin typeface="Cavolini"/>
              <a:cs typeface="Cavolini"/>
            </a:endParaRPr>
          </a:p>
          <a:p>
            <a:pPr lvl="1"/>
            <a:r>
              <a:rPr lang="en-US" sz="1200" b="1">
                <a:solidFill>
                  <a:srgbClr val="13267D"/>
                </a:solidFill>
                <a:latin typeface="Cavolini"/>
                <a:cs typeface="Dreaming Outloud Pro"/>
              </a:rPr>
              <a:t>After School Located in PS188’s Main Building </a:t>
            </a:r>
            <a:endParaRPr lang="en-US" sz="1200" b="1">
              <a:latin typeface="Cavolini"/>
              <a:cs typeface="Cavolini"/>
            </a:endParaRPr>
          </a:p>
          <a:p>
            <a:pPr marL="662940" lvl="2" indent="-285750">
              <a:lnSpc>
                <a:spcPct val="100000"/>
              </a:lnSpc>
              <a:spcBef>
                <a:spcPts val="0"/>
              </a:spcBef>
              <a:spcAft>
                <a:spcPts val="0"/>
              </a:spcAft>
            </a:pPr>
            <a:r>
              <a:rPr lang="en-US" sz="1200" b="1">
                <a:solidFill>
                  <a:srgbClr val="13267D"/>
                </a:solidFill>
                <a:latin typeface="Cavolini"/>
                <a:cs typeface="Dreaming Outloud Pro"/>
              </a:rPr>
              <a:t>Vacations</a:t>
            </a:r>
            <a:endParaRPr lang="en-US" sz="1200" b="1">
              <a:latin typeface="Cavolini"/>
              <a:cs typeface="Cavolini"/>
            </a:endParaRPr>
          </a:p>
          <a:p>
            <a:pPr lvl="1" indent="-171450">
              <a:lnSpc>
                <a:spcPct val="100000"/>
              </a:lnSpc>
              <a:spcBef>
                <a:spcPts val="0"/>
              </a:spcBef>
            </a:pPr>
            <a:endParaRPr lang="en-US" sz="1400" b="1">
              <a:solidFill>
                <a:srgbClr val="13267D"/>
              </a:solidFill>
              <a:latin typeface="Cavolini"/>
              <a:cs typeface="Dreaming Outloud Pro"/>
            </a:endParaRPr>
          </a:p>
        </p:txBody>
      </p:sp>
    </p:spTree>
    <p:extLst>
      <p:ext uri="{BB962C8B-B14F-4D97-AF65-F5344CB8AC3E}">
        <p14:creationId xmlns:p14="http://schemas.microsoft.com/office/powerpoint/2010/main" val="2717129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6800" y="293190"/>
            <a:ext cx="1379562" cy="2985719"/>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6800" y="3572738"/>
            <a:ext cx="1371027" cy="296724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989" y="3572825"/>
            <a:ext cx="1370987" cy="296715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3838" y="293190"/>
            <a:ext cx="1601290" cy="2985719"/>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11153" y="293190"/>
            <a:ext cx="3711392" cy="6340435"/>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35780" y="293190"/>
            <a:ext cx="3987420" cy="6436717"/>
          </a:xfrm>
          <a:prstGeom prst="rect">
            <a:avLst/>
          </a:prstGeom>
        </p:spPr>
      </p:pic>
      <p:sp>
        <p:nvSpPr>
          <p:cNvPr id="8" name="Rectangle 7"/>
          <p:cNvSpPr/>
          <p:nvPr/>
        </p:nvSpPr>
        <p:spPr>
          <a:xfrm>
            <a:off x="354168" y="1867707"/>
            <a:ext cx="11353556" cy="3046988"/>
          </a:xfrm>
          <a:prstGeom prst="rect">
            <a:avLst/>
          </a:prstGeom>
          <a:noFill/>
          <a:effectLst>
            <a:softEdge rad="0"/>
          </a:effectLst>
        </p:spPr>
        <p:txBody>
          <a:bodyPr wrap="square" lIns="91440" tIns="45720" rIns="91440" bIns="45720" anchor="t">
            <a:spAutoFit/>
          </a:bodyPr>
          <a:lstStyle/>
          <a:p>
            <a:pPr algn="ctr"/>
            <a:r>
              <a:rPr lang="en-US" sz="9600" b="1" cap="none" spc="0">
                <a:ln w="0">
                  <a:solidFill>
                    <a:schemeClr val="tx1"/>
                  </a:solidFill>
                </a:ln>
                <a:solidFill>
                  <a:srgbClr val="002060"/>
                </a:solidFill>
                <a:effectLst>
                  <a:glow rad="228600">
                    <a:schemeClr val="accent4">
                      <a:satMod val="175000"/>
                      <a:alpha val="40000"/>
                    </a:schemeClr>
                  </a:glow>
                  <a:outerShdw blurRad="38100" dist="19050" dir="2700000" algn="tl" rotWithShape="0">
                    <a:schemeClr val="dk1">
                      <a:alpha val="40000"/>
                    </a:schemeClr>
                  </a:outerShdw>
                </a:effectLst>
                <a:latin typeface="Curlz MT"/>
                <a:hlinkClick r:id="rId8">
                  <a:extLst>
                    <a:ext uri="{A12FA001-AC4F-418D-AE19-62706E023703}">
                      <ahyp:hlinkClr xmlns:ahyp="http://schemas.microsoft.com/office/drawing/2018/hyperlinkcolor" val="tx"/>
                    </a:ext>
                  </a:extLst>
                </a:hlinkClick>
              </a:rPr>
              <a:t>SchoolFood </a:t>
            </a:r>
            <a:endParaRPr lang="en-US" sz="9600" b="1">
              <a:ln w="0">
                <a:solidFill>
                  <a:schemeClr val="tx1"/>
                </a:solidFill>
              </a:ln>
              <a:solidFill>
                <a:srgbClr val="002060"/>
              </a:solidFill>
              <a:effectLst>
                <a:glow rad="228600">
                  <a:schemeClr val="accent4">
                    <a:satMod val="175000"/>
                    <a:alpha val="40000"/>
                  </a:schemeClr>
                </a:glow>
                <a:outerShdw blurRad="38100" dist="19050" dir="2700000" algn="tl" rotWithShape="0">
                  <a:schemeClr val="dk1">
                    <a:alpha val="40000"/>
                  </a:schemeClr>
                </a:outerShdw>
              </a:effectLst>
              <a:latin typeface="Curlz MT"/>
              <a:hlinkClick r:id="rId8">
                <a:extLst>
                  <a:ext uri="{A12FA001-AC4F-418D-AE19-62706E023703}">
                    <ahyp:hlinkClr xmlns:ahyp="http://schemas.microsoft.com/office/drawing/2018/hyperlinkcolor" val="tx"/>
                  </a:ext>
                </a:extLst>
              </a:hlinkClick>
            </a:endParaRPr>
          </a:p>
          <a:p>
            <a:pPr algn="ctr"/>
            <a:r>
              <a:rPr lang="en-US" sz="9600" b="1" cap="none" spc="0">
                <a:ln w="0">
                  <a:solidFill>
                    <a:schemeClr val="tx1"/>
                  </a:solidFill>
                </a:ln>
                <a:solidFill>
                  <a:srgbClr val="002060"/>
                </a:solidFill>
                <a:effectLst>
                  <a:glow rad="228600">
                    <a:schemeClr val="accent4">
                      <a:satMod val="175000"/>
                      <a:alpha val="40000"/>
                    </a:schemeClr>
                  </a:glow>
                  <a:outerShdw blurRad="38100" dist="19050" dir="2700000" algn="tl" rotWithShape="0">
                    <a:schemeClr val="dk1">
                      <a:alpha val="40000"/>
                    </a:schemeClr>
                  </a:outerShdw>
                </a:effectLst>
                <a:latin typeface="Curlz MT"/>
                <a:hlinkClick r:id="rId8">
                  <a:extLst>
                    <a:ext uri="{A12FA001-AC4F-418D-AE19-62706E023703}">
                      <ahyp:hlinkClr xmlns:ahyp="http://schemas.microsoft.com/office/drawing/2018/hyperlinkcolor" val="tx"/>
                    </a:ext>
                  </a:extLst>
                </a:hlinkClick>
              </a:rPr>
              <a:t>Feed your Mind</a:t>
            </a:r>
            <a:endParaRPr lang="en-US" sz="9600" b="1" cap="none" spc="0">
              <a:ln w="0">
                <a:solidFill>
                  <a:prstClr val="black"/>
                </a:solidFill>
              </a:ln>
              <a:solidFill>
                <a:srgbClr val="002060"/>
              </a:solidFill>
              <a:effectLst>
                <a:glow rad="228600">
                  <a:srgbClr val="42BA97">
                    <a:satMod val="175000"/>
                    <a:alpha val="40000"/>
                  </a:srgbClr>
                </a:glow>
                <a:outerShdw blurRad="38100" dist="19050" dir="2700000" algn="tl" rotWithShape="0">
                  <a:prstClr val="black">
                    <a:alpha val="40000"/>
                  </a:prstClr>
                </a:outerShdw>
              </a:effectLst>
              <a:latin typeface="Curlz MT"/>
              <a:hlinkClick r:id="rId8">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538816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81669B-AD7C-45E5-9156-E3F1F308526C}"/>
              </a:ext>
            </a:extLst>
          </p:cNvPr>
          <p:cNvSpPr/>
          <p:nvPr/>
        </p:nvSpPr>
        <p:spPr>
          <a:xfrm>
            <a:off x="1109980" y="4206240"/>
            <a:ext cx="9966960" cy="1325880"/>
          </a:xfrm>
          <a:prstGeom prst="rect">
            <a:avLst/>
          </a:prstGeom>
        </p:spPr>
        <p:txBody>
          <a:bodyPr vert="horz" lIns="91440" tIns="45720" rIns="91440" bIns="45720" rtlCol="0" anchor="b">
            <a:normAutofit/>
          </a:bodyPr>
          <a:lstStyle/>
          <a:p>
            <a:pPr algn="ctr" defTabSz="914400">
              <a:lnSpc>
                <a:spcPct val="85000"/>
              </a:lnSpc>
              <a:spcBef>
                <a:spcPct val="0"/>
              </a:spcBef>
              <a:spcAft>
                <a:spcPts val="600"/>
              </a:spcAft>
            </a:pPr>
            <a:r>
              <a:rPr lang="en-US" sz="6600" b="1" cap="all">
                <a:ln w="13462">
                  <a:solidFill>
                    <a:schemeClr val="bg1"/>
                  </a:solidFill>
                  <a:prstDash val="solid"/>
                </a:ln>
                <a:solidFill>
                  <a:srgbClr val="000CF0"/>
                </a:solidFill>
                <a:effectLst>
                  <a:outerShdw dist="38100" dir="2700000" algn="bl" rotWithShape="0">
                    <a:schemeClr val="accent5"/>
                  </a:outerShdw>
                </a:effectLst>
                <a:latin typeface="+mj-lt"/>
                <a:ea typeface="+mj-ea"/>
                <a:cs typeface="+mj-cs"/>
                <a:hlinkClick r:id="rId2">
                  <a:extLst>
                    <a:ext uri="{A12FA001-AC4F-418D-AE19-62706E023703}">
                      <ahyp:hlinkClr xmlns:ahyp="http://schemas.microsoft.com/office/drawing/2018/hyperlinkcolor" val="tx"/>
                    </a:ext>
                  </a:extLst>
                </a:hlinkClick>
              </a:rPr>
              <a:t>NYCSA</a:t>
            </a:r>
          </a:p>
        </p:txBody>
      </p:sp>
      <p:pic>
        <p:nvPicPr>
          <p:cNvPr id="3" name="Picture 2">
            <a:extLst>
              <a:ext uri="{FF2B5EF4-FFF2-40B4-BE49-F238E27FC236}">
                <a16:creationId xmlns:a16="http://schemas.microsoft.com/office/drawing/2014/main" id="{B3E9F745-8F36-4F5C-A037-69B088B40B94}"/>
              </a:ext>
            </a:extLst>
          </p:cNvPr>
          <p:cNvPicPr>
            <a:picLocks noChangeAspect="1"/>
          </p:cNvPicPr>
          <p:nvPr/>
        </p:nvPicPr>
        <p:blipFill rotWithShape="1">
          <a:blip r:embed="rId3">
            <a:extLst>
              <a:ext uri="{28A0092B-C50C-407E-A947-70E740481C1C}">
                <a14:useLocalDpi xmlns:a14="http://schemas.microsoft.com/office/drawing/2010/main" val="0"/>
              </a:ext>
            </a:extLst>
          </a:blip>
          <a:srcRect t="42283" r="1" b="12260"/>
          <a:stretch/>
        </p:blipFill>
        <p:spPr>
          <a:xfrm>
            <a:off x="243840" y="256540"/>
            <a:ext cx="11704320" cy="3764276"/>
          </a:xfrm>
          <a:prstGeom prst="rect">
            <a:avLst/>
          </a:prstGeom>
        </p:spPr>
      </p:pic>
    </p:spTree>
    <p:extLst>
      <p:ext uri="{BB962C8B-B14F-4D97-AF65-F5344CB8AC3E}">
        <p14:creationId xmlns:p14="http://schemas.microsoft.com/office/powerpoint/2010/main" val="885946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7578A52D-2496-4956-A9A4-EA5C38B2F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9809C8E2-EF9B-4E0B-A17E-836DE0508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8533" cy="1886373"/>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1">
            <a:extLst>
              <a:ext uri="{FF2B5EF4-FFF2-40B4-BE49-F238E27FC236}">
                <a16:creationId xmlns:a16="http://schemas.microsoft.com/office/drawing/2014/main" id="{B6527BD0-EA2C-6C9F-3321-A34CA4F5621F}"/>
              </a:ext>
            </a:extLst>
          </p:cNvPr>
          <p:cNvSpPr txBox="1"/>
          <p:nvPr/>
        </p:nvSpPr>
        <p:spPr>
          <a:xfrm>
            <a:off x="1143000" y="609600"/>
            <a:ext cx="9875520" cy="1356360"/>
          </a:xfrm>
          <a:prstGeom prst="rect">
            <a:avLst/>
          </a:prstGeom>
        </p:spPr>
        <p:txBody>
          <a:bodyPr rot="0" spcFirstLastPara="0" vert="horz" lIns="91440" tIns="45720" rIns="91440" bIns="45720" numCol="1" spcCol="0" rtlCol="0" fromWordArt="0" anchor="ctr" anchorCtr="0" forceAA="0" compatLnSpc="1">
            <a:prstTxWarp prst="textNoShape">
              <a:avLst/>
            </a:prstTxWarp>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ct val="0"/>
              </a:spcBef>
              <a:spcAft>
                <a:spcPts val="600"/>
              </a:spcAft>
            </a:pPr>
            <a:r>
              <a:rPr lang="en-US" sz="4400">
                <a:solidFill>
                  <a:srgbClr val="FFFFFF"/>
                </a:solidFill>
                <a:latin typeface="Cavolini"/>
                <a:ea typeface="+mj-ea"/>
                <a:cs typeface="Cavolini"/>
              </a:rPr>
              <a:t>What Parents can do on NYCSA</a:t>
            </a:r>
          </a:p>
        </p:txBody>
      </p:sp>
      <p:sp useBgFill="1">
        <p:nvSpPr>
          <p:cNvPr id="18" name="Rectangle 17">
            <a:extLst>
              <a:ext uri="{FF2B5EF4-FFF2-40B4-BE49-F238E27FC236}">
                <a16:creationId xmlns:a16="http://schemas.microsoft.com/office/drawing/2014/main" id="{61EB557E-621E-4254-B750-85274C5F4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29841"/>
            <a:ext cx="12192000" cy="43281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044195B2-A957-C31A-66BC-B08E55E3086C}"/>
              </a:ext>
            </a:extLst>
          </p:cNvPr>
          <p:cNvSpPr txBox="1">
            <a:spLocks/>
          </p:cNvSpPr>
          <p:nvPr/>
        </p:nvSpPr>
        <p:spPr>
          <a:xfrm>
            <a:off x="323127" y="2852530"/>
            <a:ext cx="11560845" cy="324346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182880">
              <a:buClr>
                <a:schemeClr val="accent1"/>
              </a:buClr>
              <a:buSzPct val="80000"/>
              <a:buFont typeface="Corbel" pitchFamily="34" charset="0"/>
              <a:buChar char="•"/>
            </a:pPr>
            <a:r>
              <a:rPr lang="en-US" sz="1600">
                <a:latin typeface="Century Gothic"/>
              </a:rPr>
              <a:t>Families can update and verify their emergency contact information via the </a:t>
            </a:r>
            <a:r>
              <a:rPr lang="en-US" sz="1600" u="sng">
                <a:latin typeface="Century Gothic"/>
              </a:rPr>
              <a:t>Emergency Contact feature</a:t>
            </a:r>
            <a:r>
              <a:rPr lang="en-US" sz="1600">
                <a:latin typeface="Century Gothic"/>
              </a:rPr>
              <a:t> on their child’s NYCSA account. This can be found on the Enrollment Forms page. </a:t>
            </a:r>
          </a:p>
          <a:p>
            <a:pPr indent="-182880">
              <a:buClr>
                <a:schemeClr val="accent1"/>
              </a:buClr>
              <a:buSzPct val="80000"/>
              <a:buFont typeface="Corbel" pitchFamily="34" charset="0"/>
              <a:buChar char="•"/>
            </a:pPr>
            <a:r>
              <a:rPr lang="en-US" sz="1600">
                <a:latin typeface="Century Gothic"/>
              </a:rPr>
              <a:t>See their child's grades, reading level, report card and assessments</a:t>
            </a:r>
          </a:p>
          <a:p>
            <a:pPr indent="-182880">
              <a:buClr>
                <a:schemeClr val="accent1"/>
              </a:buClr>
              <a:buSzPct val="80000"/>
              <a:buFont typeface="Corbel" pitchFamily="34" charset="0"/>
              <a:buChar char="•"/>
            </a:pPr>
            <a:r>
              <a:rPr lang="en-US" sz="1600">
                <a:latin typeface="Century Gothic"/>
              </a:rPr>
              <a:t>Check attendance and lateness</a:t>
            </a:r>
          </a:p>
          <a:p>
            <a:pPr indent="-182880">
              <a:buClr>
                <a:schemeClr val="accent1"/>
              </a:buClr>
              <a:buSzPct val="80000"/>
              <a:buFont typeface="Corbel" pitchFamily="34" charset="0"/>
              <a:buChar char="•"/>
            </a:pPr>
            <a:r>
              <a:rPr lang="en-US" sz="1600">
                <a:latin typeface="Century Gothic"/>
              </a:rPr>
              <a:t>See your child's NYCDOE email address and ID (OSIS) number</a:t>
            </a:r>
          </a:p>
          <a:p>
            <a:pPr indent="-182880">
              <a:buClr>
                <a:schemeClr val="accent1"/>
              </a:buClr>
              <a:buSzPct val="80000"/>
              <a:buFont typeface="Corbel" pitchFamily="34" charset="0"/>
              <a:buChar char="•"/>
            </a:pPr>
            <a:r>
              <a:rPr lang="en-US" sz="1600">
                <a:latin typeface="Century Gothic"/>
              </a:rPr>
              <a:t>DOE highlights and notifications or reminders to fill out forms that have not been completed.</a:t>
            </a:r>
          </a:p>
          <a:p>
            <a:pPr indent="-182880">
              <a:buClr>
                <a:schemeClr val="accent1"/>
              </a:buClr>
              <a:buSzPct val="80000"/>
              <a:buFont typeface="Corbel" pitchFamily="34" charset="0"/>
              <a:buChar char="•"/>
            </a:pPr>
            <a:r>
              <a:rPr lang="en-US" sz="1600">
                <a:latin typeface="Century Gothic"/>
              </a:rPr>
              <a:t>Stay Connected!</a:t>
            </a:r>
          </a:p>
          <a:p>
            <a:pPr indent="-182880">
              <a:buClr>
                <a:schemeClr val="accent1"/>
              </a:buClr>
              <a:buSzPct val="80000"/>
              <a:buFont typeface="Corbel" pitchFamily="34" charset="0"/>
              <a:buChar char="•"/>
            </a:pPr>
            <a:r>
              <a:rPr lang="en-US" sz="1600">
                <a:latin typeface="Century Gothic"/>
              </a:rPr>
              <a:t>Families can reset their child’s NYCDOE email password directly from the NYCSA account. </a:t>
            </a:r>
          </a:p>
          <a:p>
            <a:pPr indent="-182880">
              <a:buClr>
                <a:schemeClr val="accent1"/>
              </a:buClr>
              <a:buSzPct val="80000"/>
              <a:buFont typeface="Corbel" pitchFamily="34" charset="0"/>
              <a:buChar char="•"/>
            </a:pPr>
            <a:r>
              <a:rPr lang="en-US" sz="1600">
                <a:latin typeface="Century Gothic"/>
              </a:rPr>
              <a:t>Families will be able to fill out the Photo Consent Form online. </a:t>
            </a:r>
          </a:p>
          <a:p>
            <a:pPr marL="45720" indent="0">
              <a:buClr>
                <a:schemeClr val="accent1"/>
              </a:buClr>
              <a:buSzPct val="80000"/>
              <a:buNone/>
            </a:pPr>
            <a:endParaRPr lang="en-US" sz="1600" b="1">
              <a:highlight>
                <a:srgbClr val="FFFF00"/>
              </a:highlight>
              <a:latin typeface="Century Gothic"/>
            </a:endParaRPr>
          </a:p>
          <a:p>
            <a:pPr marL="45720" indent="0" algn="ctr">
              <a:buNone/>
            </a:pPr>
            <a:r>
              <a:rPr lang="en-US" sz="1600" b="1">
                <a:solidFill>
                  <a:schemeClr val="bg1"/>
                </a:solidFill>
                <a:highlight>
                  <a:srgbClr val="000080"/>
                </a:highlight>
                <a:latin typeface="Century Gothic"/>
              </a:rPr>
              <a:t>Kindergarten families will receive information on how to sign up and access NYCSA in mid to late September. A meeting will be held to assist families. </a:t>
            </a:r>
            <a:endParaRPr lang="en-US" sz="1600">
              <a:solidFill>
                <a:schemeClr val="bg1"/>
              </a:solidFill>
              <a:highlight>
                <a:srgbClr val="000080"/>
              </a:highlight>
              <a:latin typeface="Century Gothic"/>
            </a:endParaRPr>
          </a:p>
          <a:p>
            <a:pPr marL="0" indent="-182880">
              <a:buClr>
                <a:schemeClr val="accent1"/>
              </a:buClr>
              <a:buSzPct val="80000"/>
              <a:buFont typeface="Corbel" pitchFamily="34" charset="0"/>
              <a:buChar char="•"/>
            </a:pPr>
            <a:endParaRPr lang="en-US" sz="1100" b="1"/>
          </a:p>
          <a:p>
            <a:pPr indent="-182880">
              <a:buClr>
                <a:schemeClr val="accent1"/>
              </a:buClr>
              <a:buSzPct val="80000"/>
              <a:buFont typeface="Corbel" pitchFamily="34" charset="0"/>
              <a:buChar char="•"/>
            </a:pPr>
            <a:endParaRPr lang="en-US" sz="1100"/>
          </a:p>
          <a:p>
            <a:pPr indent="-182880">
              <a:buClr>
                <a:schemeClr val="accent1"/>
              </a:buClr>
              <a:buSzPct val="80000"/>
              <a:buFont typeface="Corbel" pitchFamily="34" charset="0"/>
              <a:buChar char="•"/>
            </a:pPr>
            <a:endParaRPr lang="en-US" sz="1100"/>
          </a:p>
        </p:txBody>
      </p:sp>
    </p:spTree>
    <p:extLst>
      <p:ext uri="{BB962C8B-B14F-4D97-AF65-F5344CB8AC3E}">
        <p14:creationId xmlns:p14="http://schemas.microsoft.com/office/powerpoint/2010/main" val="3556094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EA9FE0-0020-4F92-84CF-E9D9009C5B1E}"/>
              </a:ext>
            </a:extLst>
          </p:cNvPr>
          <p:cNvSpPr/>
          <p:nvPr/>
        </p:nvSpPr>
        <p:spPr>
          <a:xfrm>
            <a:off x="1112520" y="5011670"/>
            <a:ext cx="9966960" cy="1325880"/>
          </a:xfrm>
          <a:prstGeom prst="rect">
            <a:avLst/>
          </a:prstGeom>
        </p:spPr>
        <p:txBody>
          <a:bodyPr vert="horz" lIns="91440" tIns="45720" rIns="91440" bIns="45720" rtlCol="0" anchor="b">
            <a:normAutofit/>
          </a:bodyPr>
          <a:lstStyle/>
          <a:p>
            <a:pPr algn="ctr" defTabSz="914400">
              <a:lnSpc>
                <a:spcPct val="85000"/>
              </a:lnSpc>
              <a:spcBef>
                <a:spcPct val="0"/>
              </a:spcBef>
              <a:spcAft>
                <a:spcPts val="600"/>
              </a:spcAft>
            </a:pPr>
            <a:r>
              <a:rPr lang="en-US" sz="5100" b="1" cap="all">
                <a:ln w="15875">
                  <a:solidFill>
                    <a:sysClr val="window" lastClr="FFFFFF"/>
                  </a:solidFill>
                </a:ln>
                <a:solidFill>
                  <a:srgbClr val="000CF0"/>
                </a:solidFill>
                <a:effectLst>
                  <a:outerShdw dist="38100" dir="2700000" algn="tl" rotWithShape="0">
                    <a:srgbClr val="DF5327"/>
                  </a:outerShdw>
                </a:effectLst>
                <a:latin typeface="+mj-lt"/>
                <a:hlinkClick r:id="rId2">
                  <a:extLst>
                    <a:ext uri="{A12FA001-AC4F-418D-AE19-62706E023703}">
                      <ahyp:hlinkClr xmlns:ahyp="http://schemas.microsoft.com/office/drawing/2018/hyperlinkcolor" val="tx"/>
                    </a:ext>
                  </a:extLst>
                </a:hlinkClick>
              </a:rPr>
              <a:t>NYCSA Account Set Up Guide</a:t>
            </a:r>
          </a:p>
        </p:txBody>
      </p:sp>
      <p:pic>
        <p:nvPicPr>
          <p:cNvPr id="2" name="Picture 1">
            <a:extLst>
              <a:ext uri="{FF2B5EF4-FFF2-40B4-BE49-F238E27FC236}">
                <a16:creationId xmlns:a16="http://schemas.microsoft.com/office/drawing/2014/main" id="{F7DB775B-365C-4A0E-92F0-07AE12F0C683}"/>
              </a:ext>
            </a:extLst>
          </p:cNvPr>
          <p:cNvPicPr>
            <a:picLocks noChangeAspect="1"/>
          </p:cNvPicPr>
          <p:nvPr/>
        </p:nvPicPr>
        <p:blipFill>
          <a:blip r:embed="rId3"/>
          <a:stretch>
            <a:fillRect/>
          </a:stretch>
        </p:blipFill>
        <p:spPr>
          <a:xfrm>
            <a:off x="1604865" y="503578"/>
            <a:ext cx="9031844" cy="4786877"/>
          </a:xfrm>
          <a:prstGeom prst="rect">
            <a:avLst/>
          </a:prstGeom>
        </p:spPr>
      </p:pic>
    </p:spTree>
    <p:extLst>
      <p:ext uri="{BB962C8B-B14F-4D97-AF65-F5344CB8AC3E}">
        <p14:creationId xmlns:p14="http://schemas.microsoft.com/office/powerpoint/2010/main" val="201556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A7E654-4309-41EC-8C04-50AB54241291}"/>
              </a:ext>
            </a:extLst>
          </p:cNvPr>
          <p:cNvPicPr>
            <a:picLocks noChangeAspect="1"/>
          </p:cNvPicPr>
          <p:nvPr/>
        </p:nvPicPr>
        <p:blipFill rotWithShape="1">
          <a:blip r:embed="rId2"/>
          <a:srcRect t="16565" r="5" b="579"/>
          <a:stretch/>
        </p:blipFill>
        <p:spPr>
          <a:xfrm>
            <a:off x="3138760" y="3156029"/>
            <a:ext cx="4590672" cy="3285035"/>
          </a:xfrm>
          <a:prstGeom prst="rect">
            <a:avLst/>
          </a:prstGeom>
        </p:spPr>
      </p:pic>
      <p:pic>
        <p:nvPicPr>
          <p:cNvPr id="3" name="Picture 2">
            <a:extLst>
              <a:ext uri="{FF2B5EF4-FFF2-40B4-BE49-F238E27FC236}">
                <a16:creationId xmlns:a16="http://schemas.microsoft.com/office/drawing/2014/main" id="{2811902C-9EC1-4217-89BB-A2D70AAFF55F}"/>
              </a:ext>
            </a:extLst>
          </p:cNvPr>
          <p:cNvPicPr>
            <a:picLocks noChangeAspect="1"/>
          </p:cNvPicPr>
          <p:nvPr/>
        </p:nvPicPr>
        <p:blipFill rotWithShape="1">
          <a:blip r:embed="rId3"/>
          <a:srcRect t="7429" r="4" b="3216"/>
          <a:stretch/>
        </p:blipFill>
        <p:spPr>
          <a:xfrm>
            <a:off x="877944" y="703084"/>
            <a:ext cx="4332644" cy="3328106"/>
          </a:xfrm>
          <a:custGeom>
            <a:avLst/>
            <a:gdLst/>
            <a:ahLst/>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4" name="TextBox 3">
            <a:extLst>
              <a:ext uri="{FF2B5EF4-FFF2-40B4-BE49-F238E27FC236}">
                <a16:creationId xmlns:a16="http://schemas.microsoft.com/office/drawing/2014/main" id="{B26D690E-4B6E-F523-71D0-12886B339362}"/>
              </a:ext>
            </a:extLst>
          </p:cNvPr>
          <p:cNvSpPr txBox="1"/>
          <p:nvPr/>
        </p:nvSpPr>
        <p:spPr>
          <a:xfrm>
            <a:off x="7683824" y="1274524"/>
            <a:ext cx="4131788" cy="438306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defTabSz="914400">
              <a:lnSpc>
                <a:spcPct val="90000"/>
              </a:lnSpc>
              <a:spcAft>
                <a:spcPts val="600"/>
              </a:spcAft>
              <a:buClr>
                <a:schemeClr val="accent1"/>
              </a:buClr>
              <a:buSzPct val="80000"/>
              <a:buFont typeface="Corbel" pitchFamily="34" charset="0"/>
              <a:buChar char="•"/>
            </a:pPr>
            <a:r>
              <a:rPr lang="en-US" sz="1600">
                <a:solidFill>
                  <a:srgbClr val="13267D"/>
                </a:solidFill>
              </a:rPr>
              <a:t>Here are the features families have on NYCSA. </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Attendance</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Assessments </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Reading Level</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Transportation</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Report Card</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Enrollment</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Guardians</a:t>
            </a:r>
          </a:p>
          <a:p>
            <a:pPr lvl="1" indent="-182880" defTabSz="914400">
              <a:lnSpc>
                <a:spcPct val="90000"/>
              </a:lnSpc>
              <a:spcAft>
                <a:spcPts val="600"/>
              </a:spcAft>
              <a:buClr>
                <a:schemeClr val="accent1"/>
              </a:buClr>
              <a:buSzPct val="80000"/>
              <a:buFont typeface="Courier New" pitchFamily="34" charset="0"/>
              <a:buChar char="o"/>
            </a:pPr>
            <a:r>
              <a:rPr lang="en-US" sz="1600">
                <a:solidFill>
                  <a:srgbClr val="13267D"/>
                </a:solidFill>
              </a:rPr>
              <a:t>Student Information</a:t>
            </a:r>
          </a:p>
          <a:p>
            <a:pPr marL="102870" defTabSz="914400">
              <a:lnSpc>
                <a:spcPct val="90000"/>
              </a:lnSpc>
              <a:spcAft>
                <a:spcPts val="600"/>
              </a:spcAft>
              <a:buClr>
                <a:schemeClr val="accent1"/>
              </a:buClr>
              <a:buSzPct val="80000"/>
            </a:pPr>
            <a:endParaRPr lang="en-US" sz="1600">
              <a:solidFill>
                <a:srgbClr val="13267D"/>
              </a:solidFill>
            </a:endParaRPr>
          </a:p>
          <a:p>
            <a:pPr marL="102870" defTabSz="914400">
              <a:lnSpc>
                <a:spcPct val="90000"/>
              </a:lnSpc>
              <a:spcAft>
                <a:spcPts val="600"/>
              </a:spcAft>
            </a:pPr>
            <a:r>
              <a:rPr lang="en-US" sz="1600">
                <a:solidFill>
                  <a:srgbClr val="13267D"/>
                </a:solidFill>
              </a:rPr>
              <a:t>Elementary School Families – Features such as, Promotional Tracker, Graduation Tracker and Schedule are primarily for middle school and high school families.</a:t>
            </a:r>
            <a:r>
              <a:rPr lang="en-US" sz="1100">
                <a:solidFill>
                  <a:srgbClr val="13267D"/>
                </a:solidFill>
              </a:rPr>
              <a:t> </a:t>
            </a:r>
            <a:endParaRPr lang="en-US"/>
          </a:p>
        </p:txBody>
      </p:sp>
    </p:spTree>
    <p:extLst>
      <p:ext uri="{BB962C8B-B14F-4D97-AF65-F5344CB8AC3E}">
        <p14:creationId xmlns:p14="http://schemas.microsoft.com/office/powerpoint/2010/main" val="2613362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3594D7-F24D-4404-BC6C-B802E6DAE024}"/>
              </a:ext>
            </a:extLst>
          </p:cNvPr>
          <p:cNvPicPr>
            <a:picLocks noChangeAspect="1"/>
          </p:cNvPicPr>
          <p:nvPr/>
        </p:nvPicPr>
        <p:blipFill>
          <a:blip r:embed="rId2"/>
          <a:stretch>
            <a:fillRect/>
          </a:stretch>
        </p:blipFill>
        <p:spPr>
          <a:xfrm>
            <a:off x="1450160" y="565573"/>
            <a:ext cx="9286599" cy="5734474"/>
          </a:xfrm>
          <a:prstGeom prst="rect">
            <a:avLst/>
          </a:prstGeom>
        </p:spPr>
      </p:pic>
    </p:spTree>
    <p:extLst>
      <p:ext uri="{BB962C8B-B14F-4D97-AF65-F5344CB8AC3E}">
        <p14:creationId xmlns:p14="http://schemas.microsoft.com/office/powerpoint/2010/main" val="4196565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C2C6A0-4A92-43F5-A0CB-7A3745E33F2A}"/>
              </a:ext>
            </a:extLst>
          </p:cNvPr>
          <p:cNvPicPr>
            <a:picLocks noChangeAspect="1"/>
          </p:cNvPicPr>
          <p:nvPr/>
        </p:nvPicPr>
        <p:blipFill rotWithShape="1">
          <a:blip r:embed="rId2"/>
          <a:srcRect b="3864"/>
          <a:stretch/>
        </p:blipFill>
        <p:spPr>
          <a:xfrm>
            <a:off x="392790" y="346321"/>
            <a:ext cx="5005316" cy="2814967"/>
          </a:xfrm>
          <a:prstGeom prst="rect">
            <a:avLst/>
          </a:prstGeom>
        </p:spPr>
      </p:pic>
      <p:pic>
        <p:nvPicPr>
          <p:cNvPr id="2" name="Picture 1" descr="A screenshot of a computer&#10;&#10;Description automatically generated">
            <a:extLst>
              <a:ext uri="{FF2B5EF4-FFF2-40B4-BE49-F238E27FC236}">
                <a16:creationId xmlns:a16="http://schemas.microsoft.com/office/drawing/2014/main" id="{7B828B90-C324-0D7D-B827-E98D1A2573C7}"/>
              </a:ext>
            </a:extLst>
          </p:cNvPr>
          <p:cNvPicPr>
            <a:picLocks noChangeAspect="1"/>
          </p:cNvPicPr>
          <p:nvPr/>
        </p:nvPicPr>
        <p:blipFill>
          <a:blip r:embed="rId3"/>
          <a:stretch>
            <a:fillRect/>
          </a:stretch>
        </p:blipFill>
        <p:spPr>
          <a:xfrm>
            <a:off x="392790" y="3261824"/>
            <a:ext cx="4770033" cy="3247910"/>
          </a:xfrm>
          <a:prstGeom prst="rect">
            <a:avLst/>
          </a:prstGeom>
        </p:spPr>
      </p:pic>
      <p:sp>
        <p:nvSpPr>
          <p:cNvPr id="4" name="TextBox 3">
            <a:extLst>
              <a:ext uri="{FF2B5EF4-FFF2-40B4-BE49-F238E27FC236}">
                <a16:creationId xmlns:a16="http://schemas.microsoft.com/office/drawing/2014/main" id="{A11C1154-1D58-744E-9BE4-78DC5549988B}"/>
              </a:ext>
            </a:extLst>
          </p:cNvPr>
          <p:cNvSpPr txBox="1"/>
          <p:nvPr/>
        </p:nvSpPr>
        <p:spPr>
          <a:xfrm>
            <a:off x="5559756" y="2436493"/>
            <a:ext cx="6179799" cy="244928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defTabSz="914400">
              <a:lnSpc>
                <a:spcPct val="90000"/>
              </a:lnSpc>
              <a:spcAft>
                <a:spcPts val="600"/>
              </a:spcAft>
              <a:buClr>
                <a:schemeClr val="accent1"/>
              </a:buClr>
              <a:buSzPct val="80000"/>
              <a:buFont typeface="Corbel" pitchFamily="34" charset="0"/>
              <a:buChar char="•"/>
            </a:pPr>
            <a:r>
              <a:rPr lang="en-US" sz="2400">
                <a:solidFill>
                  <a:srgbClr val="000CF0"/>
                </a:solidFill>
              </a:rPr>
              <a:t>Custodial parents or guardians can choose to allow non-custodial users on the account such as a grandparent or relative. Please be mindful of who you are giving access too. There is a lot of personal information located on this site. </a:t>
            </a:r>
          </a:p>
        </p:txBody>
      </p:sp>
    </p:spTree>
    <p:extLst>
      <p:ext uri="{BB962C8B-B14F-4D97-AF65-F5344CB8AC3E}">
        <p14:creationId xmlns:p14="http://schemas.microsoft.com/office/powerpoint/2010/main" val="4033711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4007" b="26061"/>
          <a:stretch/>
        </p:blipFill>
        <p:spPr>
          <a:xfrm>
            <a:off x="272412" y="434109"/>
            <a:ext cx="5560983" cy="4442691"/>
          </a:xfrm>
          <a:prstGeom prst="rect">
            <a:avLst/>
          </a:prstGeom>
        </p:spPr>
      </p:pic>
      <p:sp>
        <p:nvSpPr>
          <p:cNvPr id="3" name="Rectangle 2"/>
          <p:cNvSpPr/>
          <p:nvPr/>
        </p:nvSpPr>
        <p:spPr>
          <a:xfrm rot="20910812">
            <a:off x="1915518" y="674147"/>
            <a:ext cx="2572692" cy="1446550"/>
          </a:xfrm>
          <a:prstGeom prst="rect">
            <a:avLst/>
          </a:prstGeom>
          <a:noFill/>
        </p:spPr>
        <p:txBody>
          <a:bodyPr wrap="none" lIns="91440" tIns="45720" rIns="91440" bIns="45720">
            <a:spAutoFit/>
          </a:bodyPr>
          <a:lstStyle/>
          <a:p>
            <a:pPr algn="ctr"/>
            <a:r>
              <a:rPr lang="en-US" sz="8800" b="1">
                <a:ln/>
                <a:solidFill>
                  <a:srgbClr val="FFFF00"/>
                </a:solidFill>
                <a:effectLst>
                  <a:outerShdw blurRad="38100" dist="19050" dir="2700000" algn="tl" rotWithShape="0">
                    <a:schemeClr val="dk1">
                      <a:lumMod val="50000"/>
                      <a:alpha val="40000"/>
                    </a:schemeClr>
                  </a:outerShdw>
                </a:effectLst>
              </a:rPr>
              <a:t>Draft</a:t>
            </a:r>
            <a:endParaRPr lang="en-US" sz="8800" b="1" cap="none" spc="0">
              <a:ln/>
              <a:solidFill>
                <a:srgbClr val="FFFF00"/>
              </a:solidFill>
              <a:effectLst>
                <a:outerShdw blurRad="38100" dist="19050" dir="2700000" algn="tl" rotWithShape="0">
                  <a:schemeClr val="dk1">
                    <a:lumMod val="50000"/>
                    <a:alpha val="40000"/>
                  </a:schemeClr>
                </a:outerShdw>
              </a:effectLst>
            </a:endParaRPr>
          </a:p>
        </p:txBody>
      </p:sp>
      <p:sp>
        <p:nvSpPr>
          <p:cNvPr id="4" name="Rectangle 3"/>
          <p:cNvSpPr/>
          <p:nvPr/>
        </p:nvSpPr>
        <p:spPr>
          <a:xfrm>
            <a:off x="583521" y="5295490"/>
            <a:ext cx="4938763" cy="707886"/>
          </a:xfrm>
          <a:prstGeom prst="rect">
            <a:avLst/>
          </a:prstGeom>
          <a:noFill/>
        </p:spPr>
        <p:txBody>
          <a:bodyPr wrap="square" lIns="91440" tIns="45720" rIns="91440" bIns="45720" anchor="t">
            <a:spAutoFit/>
          </a:bodyPr>
          <a:lstStyle/>
          <a:p>
            <a:pPr algn="ctr"/>
            <a:r>
              <a:rPr lang="en-US" sz="2000">
                <a:ln w="0"/>
                <a:solidFill>
                  <a:srgbClr val="000CF0"/>
                </a:solidFill>
                <a:effectLst>
                  <a:outerShdw blurRad="38100" dist="19050" dir="2700000" algn="tl" rotWithShape="0">
                    <a:schemeClr val="dk1">
                      <a:alpha val="40000"/>
                    </a:schemeClr>
                  </a:outerShdw>
                </a:effectLst>
                <a:latin typeface="Century Gothic"/>
              </a:rPr>
              <a:t>Parent/Guardian can complete certain specific forms online</a:t>
            </a:r>
            <a:endParaRPr lang="en-US" sz="2000">
              <a:ln w="0"/>
              <a:solidFill>
                <a:srgbClr val="000CF0"/>
              </a:solidFill>
              <a:effectLst>
                <a:outerShdw blurRad="38100" dist="19050" dir="2700000" algn="tl" rotWithShape="0">
                  <a:srgbClr val="000000">
                    <a:alpha val="40000"/>
                  </a:srgbClr>
                </a:outerShdw>
              </a:effectLst>
              <a:latin typeface="Century Gothic"/>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29360" b="19058"/>
          <a:stretch/>
        </p:blipFill>
        <p:spPr>
          <a:xfrm>
            <a:off x="6188785" y="2632365"/>
            <a:ext cx="5602479" cy="3851564"/>
          </a:xfrm>
          <a:prstGeom prst="rect">
            <a:avLst/>
          </a:prstGeom>
        </p:spPr>
      </p:pic>
      <p:sp>
        <p:nvSpPr>
          <p:cNvPr id="6" name="Rectangle 5"/>
          <p:cNvSpPr/>
          <p:nvPr/>
        </p:nvSpPr>
        <p:spPr>
          <a:xfrm>
            <a:off x="6096000" y="350982"/>
            <a:ext cx="5424305" cy="2031325"/>
          </a:xfrm>
          <a:prstGeom prst="rect">
            <a:avLst/>
          </a:prstGeom>
          <a:noFill/>
        </p:spPr>
        <p:txBody>
          <a:bodyPr wrap="square" lIns="91440" tIns="45720" rIns="91440" bIns="45720" anchor="t">
            <a:spAutoFit/>
          </a:bodyPr>
          <a:lstStyle/>
          <a:p>
            <a:pPr algn="ctr"/>
            <a:r>
              <a:rPr lang="en-US">
                <a:ln w="0"/>
                <a:solidFill>
                  <a:srgbClr val="000CF0"/>
                </a:solidFill>
                <a:effectLst>
                  <a:outerShdw blurRad="38100" dist="19050" dir="2700000" algn="tl" rotWithShape="0">
                    <a:schemeClr val="dk1">
                      <a:alpha val="40000"/>
                    </a:schemeClr>
                  </a:outerShdw>
                </a:effectLst>
                <a:latin typeface="Century Gothic"/>
              </a:rPr>
              <a:t>Parent/Guardian’s can opt into sharing their information with Parent Leadership groups such as CEC, CDEC, Presidents Council and the school’s PTA. Please consider signing up. This gives the PTA the ability to reach out to families directly with information on meetings and events. </a:t>
            </a:r>
            <a:endParaRPr lang="en-US">
              <a:ln w="0"/>
              <a:solidFill>
                <a:srgbClr val="000CF0"/>
              </a:solidFill>
              <a:effectLst>
                <a:outerShdw blurRad="38100" dist="19050" dir="2700000" algn="tl" rotWithShape="0">
                  <a:srgbClr val="000000">
                    <a:alpha val="40000"/>
                  </a:srgbClr>
                </a:outerShdw>
              </a:effectLst>
              <a:latin typeface="Century Gothic"/>
            </a:endParaRPr>
          </a:p>
        </p:txBody>
      </p:sp>
    </p:spTree>
    <p:extLst>
      <p:ext uri="{BB962C8B-B14F-4D97-AF65-F5344CB8AC3E}">
        <p14:creationId xmlns:p14="http://schemas.microsoft.com/office/powerpoint/2010/main" val="2530034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58592" y="360217"/>
            <a:ext cx="5496582" cy="6151419"/>
          </a:xfrm>
          <a:prstGeom prst="rect">
            <a:avLst/>
          </a:prstGeom>
        </p:spPr>
      </p:pic>
      <p:sp>
        <p:nvSpPr>
          <p:cNvPr id="4" name="Rectangle 3"/>
          <p:cNvSpPr/>
          <p:nvPr/>
        </p:nvSpPr>
        <p:spPr>
          <a:xfrm>
            <a:off x="6336828" y="655782"/>
            <a:ext cx="5277366" cy="1384995"/>
          </a:xfrm>
          <a:prstGeom prst="rect">
            <a:avLst/>
          </a:prstGeom>
          <a:noFill/>
        </p:spPr>
        <p:txBody>
          <a:bodyPr wrap="square" lIns="91440" tIns="45720" rIns="91440" bIns="45720">
            <a:spAutoFit/>
          </a:bodyPr>
          <a:lstStyle/>
          <a:p>
            <a:pPr algn="ctr"/>
            <a:r>
              <a:rPr lang="en-US" sz="2800" b="1" cap="none" spc="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Century Gothic" panose="020B0502020202020204" pitchFamily="34" charset="0"/>
              </a:rPr>
              <a:t>Parent/Guardians will get notifications of missing paperwork when they log in.   </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5454" t="-640" r="22424"/>
          <a:stretch/>
        </p:blipFill>
        <p:spPr>
          <a:xfrm rot="5400000">
            <a:off x="7046106" y="1525669"/>
            <a:ext cx="4073238" cy="5898696"/>
          </a:xfrm>
          <a:prstGeom prst="rect">
            <a:avLst/>
          </a:prstGeom>
        </p:spPr>
      </p:pic>
    </p:spTree>
    <p:extLst>
      <p:ext uri="{BB962C8B-B14F-4D97-AF65-F5344CB8AC3E}">
        <p14:creationId xmlns:p14="http://schemas.microsoft.com/office/powerpoint/2010/main" val="4249945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Picture 2" descr="Graphical user interface, text, application, email&#10;&#10;Description automatically generated">
            <a:extLst>
              <a:ext uri="{FF2B5EF4-FFF2-40B4-BE49-F238E27FC236}">
                <a16:creationId xmlns:a16="http://schemas.microsoft.com/office/drawing/2014/main" id="{FA152AA1-3358-4848-8A89-33B1EABC0546}"/>
              </a:ext>
            </a:extLst>
          </p:cNvPr>
          <p:cNvPicPr>
            <a:picLocks noChangeAspect="1"/>
          </p:cNvPicPr>
          <p:nvPr/>
        </p:nvPicPr>
        <p:blipFill>
          <a:blip r:embed="rId2"/>
          <a:stretch>
            <a:fillRect/>
          </a:stretch>
        </p:blipFill>
        <p:spPr>
          <a:xfrm>
            <a:off x="2218815" y="565573"/>
            <a:ext cx="7749289" cy="5734474"/>
          </a:xfrm>
          <a:prstGeom prst="rect">
            <a:avLst/>
          </a:prstGeom>
        </p:spPr>
      </p:pic>
    </p:spTree>
    <p:extLst>
      <p:ext uri="{BB962C8B-B14F-4D97-AF65-F5344CB8AC3E}">
        <p14:creationId xmlns:p14="http://schemas.microsoft.com/office/powerpoint/2010/main" val="1979542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637FD9-2A8C-98A8-27B7-49B530D8E126}"/>
              </a:ext>
            </a:extLst>
          </p:cNvPr>
          <p:cNvSpPr txBox="1"/>
          <p:nvPr/>
        </p:nvSpPr>
        <p:spPr>
          <a:xfrm>
            <a:off x="7285750" y="191293"/>
            <a:ext cx="4326508" cy="197222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914400">
              <a:lnSpc>
                <a:spcPct val="90000"/>
              </a:lnSpc>
              <a:spcBef>
                <a:spcPct val="0"/>
              </a:spcBef>
              <a:spcAft>
                <a:spcPts val="600"/>
              </a:spcAft>
            </a:pPr>
            <a:r>
              <a:rPr lang="en-US" sz="4400">
                <a:solidFill>
                  <a:srgbClr val="0070C0"/>
                </a:solidFill>
                <a:latin typeface="Berlin Sans FB"/>
                <a:ea typeface="+mj-ea"/>
                <a:cs typeface="+mj-cs"/>
              </a:rPr>
              <a:t>What is </a:t>
            </a:r>
            <a:endParaRPr lang="en-US" sz="4400"/>
          </a:p>
          <a:p>
            <a:pPr algn="ctr" defTabSz="914400">
              <a:lnSpc>
                <a:spcPct val="90000"/>
              </a:lnSpc>
              <a:spcBef>
                <a:spcPct val="0"/>
              </a:spcBef>
              <a:spcAft>
                <a:spcPts val="600"/>
              </a:spcAft>
            </a:pPr>
            <a:r>
              <a:rPr lang="en-US" sz="4400">
                <a:solidFill>
                  <a:srgbClr val="0070C0"/>
                </a:solidFill>
                <a:latin typeface="Berlin Sans FB"/>
                <a:ea typeface="+mj-ea"/>
                <a:cs typeface="+mj-cs"/>
              </a:rPr>
              <a:t>NYC Kids Rise</a:t>
            </a:r>
            <a:endParaRPr lang="en-US" sz="4400">
              <a:ea typeface="+mj-ea"/>
              <a:cs typeface="+mj-cs"/>
            </a:endParaRPr>
          </a:p>
        </p:txBody>
      </p:sp>
      <p:pic>
        <p:nvPicPr>
          <p:cNvPr id="6" name="Picture 6" descr="Logo&#10;&#10;Description automatically generated">
            <a:extLst>
              <a:ext uri="{FF2B5EF4-FFF2-40B4-BE49-F238E27FC236}">
                <a16:creationId xmlns:a16="http://schemas.microsoft.com/office/drawing/2014/main" id="{63E89885-9E71-EBFC-0861-B3315D585158}"/>
              </a:ext>
            </a:extLst>
          </p:cNvPr>
          <p:cNvPicPr>
            <a:picLocks noChangeAspect="1"/>
          </p:cNvPicPr>
          <p:nvPr/>
        </p:nvPicPr>
        <p:blipFill>
          <a:blip r:embed="rId2"/>
          <a:stretch>
            <a:fillRect/>
          </a:stretch>
        </p:blipFill>
        <p:spPr>
          <a:xfrm>
            <a:off x="872064" y="1009779"/>
            <a:ext cx="6045576" cy="4836460"/>
          </a:xfrm>
          <a:prstGeom prst="rect">
            <a:avLst/>
          </a:prstGeom>
        </p:spPr>
      </p:pic>
      <p:sp>
        <p:nvSpPr>
          <p:cNvPr id="5" name="TextBox 4">
            <a:extLst>
              <a:ext uri="{FF2B5EF4-FFF2-40B4-BE49-F238E27FC236}">
                <a16:creationId xmlns:a16="http://schemas.microsoft.com/office/drawing/2014/main" id="{91C34CD6-6C04-8BBB-DB82-C95980263162}"/>
              </a:ext>
            </a:extLst>
          </p:cNvPr>
          <p:cNvSpPr txBox="1"/>
          <p:nvPr/>
        </p:nvSpPr>
        <p:spPr>
          <a:xfrm>
            <a:off x="7120154" y="1911263"/>
            <a:ext cx="4737212" cy="447701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defTabSz="914400">
              <a:lnSpc>
                <a:spcPct val="90000"/>
              </a:lnSpc>
              <a:spcAft>
                <a:spcPts val="600"/>
              </a:spcAft>
              <a:buClr>
                <a:schemeClr val="accent1"/>
              </a:buClr>
              <a:buSzPct val="80000"/>
              <a:buFont typeface="Corbel" pitchFamily="34" charset="0"/>
              <a:buChar char="•"/>
            </a:pPr>
            <a:r>
              <a:rPr lang="en-US" sz="2000">
                <a:solidFill>
                  <a:srgbClr val="0070C0"/>
                </a:solidFill>
              </a:rPr>
              <a:t>The NYC Kids RISE Save for College Program is a scholarship and savings program designed to make college and career training more accessible for all NYC public school students— regardless of family income or immigration status.</a:t>
            </a:r>
          </a:p>
          <a:p>
            <a:pPr indent="-182880" defTabSz="914400">
              <a:lnSpc>
                <a:spcPct val="90000"/>
              </a:lnSpc>
              <a:spcAft>
                <a:spcPts val="600"/>
              </a:spcAft>
              <a:buClr>
                <a:schemeClr val="accent1"/>
              </a:buClr>
              <a:buSzPct val="80000"/>
              <a:buFont typeface="Corbel" pitchFamily="34" charset="0"/>
              <a:buChar char="•"/>
            </a:pPr>
            <a:r>
              <a:rPr lang="en-US" sz="2000">
                <a:solidFill>
                  <a:srgbClr val="0070C0"/>
                </a:solidFill>
              </a:rPr>
              <a:t>In partnership with our nonprofit partner, </a:t>
            </a:r>
            <a:r>
              <a:rPr lang="en-US" sz="2000">
                <a:solidFill>
                  <a:srgbClr val="0070C0"/>
                </a:solidFill>
                <a:hlinkClick r:id="rId3">
                  <a:extLst>
                    <a:ext uri="{A12FA001-AC4F-418D-AE19-62706E023703}">
                      <ahyp:hlinkClr xmlns:ahyp="http://schemas.microsoft.com/office/drawing/2018/hyperlinkcolor" val="tx"/>
                    </a:ext>
                  </a:extLst>
                </a:hlinkClick>
              </a:rPr>
              <a:t>NYC Kids RISE(Open external link)</a:t>
            </a:r>
            <a:r>
              <a:rPr lang="en-US" sz="2000">
                <a:solidFill>
                  <a:srgbClr val="0070C0"/>
                </a:solidFill>
              </a:rPr>
              <a:t>, through the Save for College Program, every kindergarten student enrolled in a participating NYC public school automatically receives a NYC Scholarship Account with an initial $100 allocation on their behalf, unless their parents/guardians “opt out” of the program.</a:t>
            </a:r>
          </a:p>
          <a:p>
            <a:pPr indent="-182880" defTabSz="914400">
              <a:lnSpc>
                <a:spcPct val="90000"/>
              </a:lnSpc>
              <a:spcAft>
                <a:spcPts val="600"/>
              </a:spcAft>
              <a:buClr>
                <a:schemeClr val="accent1"/>
              </a:buClr>
              <a:buSzPct val="80000"/>
              <a:buFont typeface="Corbel" pitchFamily="34" charset="0"/>
              <a:buChar char="•"/>
            </a:pPr>
            <a:endParaRPr lang="en-US" sz="1600">
              <a:solidFill>
                <a:srgbClr val="0070C0"/>
              </a:solidFill>
            </a:endParaRPr>
          </a:p>
        </p:txBody>
      </p:sp>
    </p:spTree>
    <p:extLst>
      <p:ext uri="{BB962C8B-B14F-4D97-AF65-F5344CB8AC3E}">
        <p14:creationId xmlns:p14="http://schemas.microsoft.com/office/powerpoint/2010/main" val="2590160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A86F70-43F9-4AA2-A911-C77B99AAE060}"/>
              </a:ext>
            </a:extLst>
          </p:cNvPr>
          <p:cNvPicPr>
            <a:picLocks noChangeAspect="1"/>
          </p:cNvPicPr>
          <p:nvPr/>
        </p:nvPicPr>
        <p:blipFill>
          <a:blip r:embed="rId2"/>
          <a:srcRect l="-1770" t="15733" r="1770" b="-15532"/>
          <a:stretch/>
        </p:blipFill>
        <p:spPr>
          <a:xfrm>
            <a:off x="3109793" y="1643818"/>
            <a:ext cx="5593245" cy="4907240"/>
          </a:xfrm>
          <a:prstGeom prst="rect">
            <a:avLst/>
          </a:prstGeom>
        </p:spPr>
      </p:pic>
      <p:pic>
        <p:nvPicPr>
          <p:cNvPr id="3" name="Picture 2">
            <a:extLst>
              <a:ext uri="{FF2B5EF4-FFF2-40B4-BE49-F238E27FC236}">
                <a16:creationId xmlns:a16="http://schemas.microsoft.com/office/drawing/2014/main" id="{29753631-BD8F-42A0-8D53-DB28CD899054}"/>
              </a:ext>
            </a:extLst>
          </p:cNvPr>
          <p:cNvPicPr>
            <a:picLocks noChangeAspect="1"/>
          </p:cNvPicPr>
          <p:nvPr/>
        </p:nvPicPr>
        <p:blipFill>
          <a:blip r:embed="rId3"/>
          <a:stretch>
            <a:fillRect/>
          </a:stretch>
        </p:blipFill>
        <p:spPr>
          <a:xfrm>
            <a:off x="263309" y="408284"/>
            <a:ext cx="11694864" cy="829346"/>
          </a:xfrm>
          <a:prstGeom prst="rect">
            <a:avLst/>
          </a:prstGeom>
        </p:spPr>
      </p:pic>
      <p:sp>
        <p:nvSpPr>
          <p:cNvPr id="4" name="Rectangle 3">
            <a:extLst>
              <a:ext uri="{FF2B5EF4-FFF2-40B4-BE49-F238E27FC236}">
                <a16:creationId xmlns:a16="http://schemas.microsoft.com/office/drawing/2014/main" id="{D77C8AFF-2DB9-4637-84F8-F9F9832EFD0A}"/>
              </a:ext>
            </a:extLst>
          </p:cNvPr>
          <p:cNvSpPr/>
          <p:nvPr/>
        </p:nvSpPr>
        <p:spPr>
          <a:xfrm>
            <a:off x="2380515" y="1234226"/>
            <a:ext cx="5765941" cy="420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545FB26-68DE-3FE2-ED51-DE3C9303F173}"/>
              </a:ext>
            </a:extLst>
          </p:cNvPr>
          <p:cNvSpPr/>
          <p:nvPr/>
        </p:nvSpPr>
        <p:spPr>
          <a:xfrm>
            <a:off x="3095037" y="968962"/>
            <a:ext cx="3386666" cy="1975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0945DF2-4D18-ADCD-9320-AE9E7CEDB310}"/>
              </a:ext>
            </a:extLst>
          </p:cNvPr>
          <p:cNvSpPr/>
          <p:nvPr/>
        </p:nvSpPr>
        <p:spPr>
          <a:xfrm>
            <a:off x="4316046" y="4957458"/>
            <a:ext cx="940740" cy="90311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8331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raphical user interface, text, application, website">
            <a:extLst>
              <a:ext uri="{FF2B5EF4-FFF2-40B4-BE49-F238E27FC236}">
                <a16:creationId xmlns:a16="http://schemas.microsoft.com/office/drawing/2014/main" id="{B7F63BED-EA8D-29E8-E822-B2C724B4018E}"/>
              </a:ext>
            </a:extLst>
          </p:cNvPr>
          <p:cNvPicPr>
            <a:picLocks noChangeAspect="1"/>
          </p:cNvPicPr>
          <p:nvPr/>
        </p:nvPicPr>
        <p:blipFill>
          <a:blip r:embed="rId2"/>
          <a:stretch>
            <a:fillRect/>
          </a:stretch>
        </p:blipFill>
        <p:spPr>
          <a:xfrm>
            <a:off x="223713" y="252423"/>
            <a:ext cx="11530726" cy="6486034"/>
          </a:xfrm>
          <a:prstGeom prst="rect">
            <a:avLst/>
          </a:prstGeom>
        </p:spPr>
      </p:pic>
    </p:spTree>
    <p:extLst>
      <p:ext uri="{BB962C8B-B14F-4D97-AF65-F5344CB8AC3E}">
        <p14:creationId xmlns:p14="http://schemas.microsoft.com/office/powerpoint/2010/main" val="358189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B7D554-D71D-4599-A31F-CCD9D866A304}"/>
              </a:ext>
            </a:extLst>
          </p:cNvPr>
          <p:cNvPicPr>
            <a:picLocks noChangeAspect="1"/>
          </p:cNvPicPr>
          <p:nvPr/>
        </p:nvPicPr>
        <p:blipFill>
          <a:blip r:embed="rId2"/>
          <a:stretch>
            <a:fillRect/>
          </a:stretch>
        </p:blipFill>
        <p:spPr>
          <a:xfrm>
            <a:off x="99170" y="1130360"/>
            <a:ext cx="11847524" cy="5306359"/>
          </a:xfrm>
          <a:prstGeom prst="rect">
            <a:avLst/>
          </a:prstGeom>
        </p:spPr>
      </p:pic>
    </p:spTree>
    <p:extLst>
      <p:ext uri="{BB962C8B-B14F-4D97-AF65-F5344CB8AC3E}">
        <p14:creationId xmlns:p14="http://schemas.microsoft.com/office/powerpoint/2010/main" val="897406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raphical user interface, text, application, chat or text message&#10;&#10;Description automatically generated">
            <a:extLst>
              <a:ext uri="{FF2B5EF4-FFF2-40B4-BE49-F238E27FC236}">
                <a16:creationId xmlns:a16="http://schemas.microsoft.com/office/drawing/2014/main" id="{06F4D9B8-9C15-6D25-20F5-06E84749CF92}"/>
              </a:ext>
            </a:extLst>
          </p:cNvPr>
          <p:cNvPicPr>
            <a:picLocks noChangeAspect="1"/>
          </p:cNvPicPr>
          <p:nvPr/>
        </p:nvPicPr>
        <p:blipFill rotWithShape="1">
          <a:blip r:embed="rId2"/>
          <a:srcRect l="-4843" t="-4054" r="-4274" b="-169"/>
          <a:stretch/>
        </p:blipFill>
        <p:spPr>
          <a:xfrm>
            <a:off x="115721" y="117497"/>
            <a:ext cx="11996589" cy="6447271"/>
          </a:xfrm>
          <a:prstGeom prst="rect">
            <a:avLst/>
          </a:prstGeom>
        </p:spPr>
      </p:pic>
    </p:spTree>
    <p:extLst>
      <p:ext uri="{BB962C8B-B14F-4D97-AF65-F5344CB8AC3E}">
        <p14:creationId xmlns:p14="http://schemas.microsoft.com/office/powerpoint/2010/main" val="820211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70BAB8-7E48-48B2-BBF5-EB1F9F15134C}"/>
              </a:ext>
            </a:extLst>
          </p:cNvPr>
          <p:cNvPicPr>
            <a:picLocks noChangeAspect="1"/>
          </p:cNvPicPr>
          <p:nvPr/>
        </p:nvPicPr>
        <p:blipFill>
          <a:blip r:embed="rId2"/>
          <a:stretch>
            <a:fillRect/>
          </a:stretch>
        </p:blipFill>
        <p:spPr>
          <a:xfrm>
            <a:off x="1488844" y="58455"/>
            <a:ext cx="9284250" cy="6670270"/>
          </a:xfrm>
          <a:prstGeom prst="rect">
            <a:avLst/>
          </a:prstGeom>
        </p:spPr>
      </p:pic>
    </p:spTree>
    <p:extLst>
      <p:ext uri="{BB962C8B-B14F-4D97-AF65-F5344CB8AC3E}">
        <p14:creationId xmlns:p14="http://schemas.microsoft.com/office/powerpoint/2010/main" val="2818863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86A9FE-4A1D-4FD4-A5A4-255684BF3EBE}"/>
              </a:ext>
            </a:extLst>
          </p:cNvPr>
          <p:cNvPicPr>
            <a:picLocks noChangeAspect="1"/>
          </p:cNvPicPr>
          <p:nvPr/>
        </p:nvPicPr>
        <p:blipFill>
          <a:blip r:embed="rId2"/>
          <a:stretch>
            <a:fillRect/>
          </a:stretch>
        </p:blipFill>
        <p:spPr>
          <a:xfrm>
            <a:off x="1824307" y="153246"/>
            <a:ext cx="9232671" cy="6554173"/>
          </a:xfrm>
          <a:prstGeom prst="rect">
            <a:avLst/>
          </a:prstGeom>
        </p:spPr>
      </p:pic>
      <p:sp>
        <p:nvSpPr>
          <p:cNvPr id="3" name="Rectangle 2">
            <a:extLst>
              <a:ext uri="{FF2B5EF4-FFF2-40B4-BE49-F238E27FC236}">
                <a16:creationId xmlns:a16="http://schemas.microsoft.com/office/drawing/2014/main" id="{82AF2B25-DABB-4E35-A5AF-99A3B88A711F}"/>
              </a:ext>
            </a:extLst>
          </p:cNvPr>
          <p:cNvSpPr/>
          <p:nvPr/>
        </p:nvSpPr>
        <p:spPr>
          <a:xfrm rot="16200000">
            <a:off x="6713016" y="3359015"/>
            <a:ext cx="4968819" cy="795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4534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elebrate National 529 Day with These Savings Tips! | The Education Plan">
            <a:extLst>
              <a:ext uri="{FF2B5EF4-FFF2-40B4-BE49-F238E27FC236}">
                <a16:creationId xmlns:a16="http://schemas.microsoft.com/office/drawing/2014/main" id="{0B648A48-0A77-E560-29B9-1C8EDC9DBA53}"/>
              </a:ext>
            </a:extLst>
          </p:cNvPr>
          <p:cNvPicPr>
            <a:picLocks noChangeAspect="1"/>
          </p:cNvPicPr>
          <p:nvPr/>
        </p:nvPicPr>
        <p:blipFill>
          <a:blip r:embed="rId2">
            <a:alphaModFix amt="35000"/>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171" y="-168054"/>
            <a:ext cx="12200347" cy="7288058"/>
          </a:xfrm>
          <a:prstGeom prst="rect">
            <a:avLst/>
          </a:prstGeom>
        </p:spPr>
      </p:pic>
      <p:sp>
        <p:nvSpPr>
          <p:cNvPr id="2" name="Title 1">
            <a:extLst>
              <a:ext uri="{FF2B5EF4-FFF2-40B4-BE49-F238E27FC236}">
                <a16:creationId xmlns:a16="http://schemas.microsoft.com/office/drawing/2014/main" id="{0B6E3315-7AE8-4382-3F05-4FE83F04AF1F}"/>
              </a:ext>
            </a:extLst>
          </p:cNvPr>
          <p:cNvSpPr>
            <a:spLocks noGrp="1"/>
          </p:cNvSpPr>
          <p:nvPr>
            <p:ph type="title"/>
          </p:nvPr>
        </p:nvSpPr>
        <p:spPr>
          <a:xfrm>
            <a:off x="1069848" y="160197"/>
            <a:ext cx="10058400" cy="1051205"/>
          </a:xfrm>
        </p:spPr>
        <p:txBody>
          <a:bodyPr/>
          <a:lstStyle/>
          <a:p>
            <a:pPr algn="ctr"/>
            <a:r>
              <a:rPr lang="en-US" b="1">
                <a:solidFill>
                  <a:srgbClr val="0033CC"/>
                </a:solidFill>
                <a:latin typeface="Cavolini"/>
                <a:cs typeface="Cavolini"/>
              </a:rPr>
              <a:t>May 29th is 529 Day!</a:t>
            </a:r>
          </a:p>
        </p:txBody>
      </p:sp>
      <p:sp>
        <p:nvSpPr>
          <p:cNvPr id="3" name="Content Placeholder 2">
            <a:extLst>
              <a:ext uri="{FF2B5EF4-FFF2-40B4-BE49-F238E27FC236}">
                <a16:creationId xmlns:a16="http://schemas.microsoft.com/office/drawing/2014/main" id="{5E7C7412-CC60-E58A-F15C-8475261EF6E4}"/>
              </a:ext>
            </a:extLst>
          </p:cNvPr>
          <p:cNvSpPr>
            <a:spLocks noGrp="1"/>
          </p:cNvSpPr>
          <p:nvPr>
            <p:ph idx="1"/>
          </p:nvPr>
        </p:nvSpPr>
        <p:spPr>
          <a:xfrm>
            <a:off x="1069848" y="1128469"/>
            <a:ext cx="10058400" cy="5417610"/>
          </a:xfrm>
        </p:spPr>
        <p:txBody>
          <a:bodyPr vert="horz" lIns="91440" tIns="45720" rIns="91440" bIns="45720" rtlCol="0" anchor="t">
            <a:normAutofit/>
          </a:bodyPr>
          <a:lstStyle/>
          <a:p>
            <a:r>
              <a:rPr lang="en-US" b="1">
                <a:solidFill>
                  <a:srgbClr val="0033CC"/>
                </a:solidFill>
                <a:latin typeface="Cavolini"/>
                <a:cs typeface="Cavolini"/>
              </a:rPr>
              <a:t>What is 529 Day? </a:t>
            </a:r>
          </a:p>
          <a:p>
            <a:pPr marL="0" indent="0">
              <a:buClr>
                <a:srgbClr val="A6A6A6"/>
              </a:buClr>
              <a:buNone/>
            </a:pPr>
            <a:r>
              <a:rPr lang="en-US" b="1">
                <a:solidFill>
                  <a:srgbClr val="0033CC"/>
                </a:solidFill>
                <a:latin typeface="Cavolini"/>
                <a:cs typeface="Cavolini"/>
              </a:rPr>
              <a:t>This is a day when families are encouraged to consider creating a 529 account to start saving for their child's higher education. </a:t>
            </a:r>
          </a:p>
          <a:p>
            <a:pPr marL="0" indent="0">
              <a:buClr>
                <a:srgbClr val="A6A6A6"/>
              </a:buClr>
              <a:buNone/>
            </a:pPr>
            <a:endParaRPr lang="en-US" sz="600" b="1">
              <a:solidFill>
                <a:srgbClr val="0033CC"/>
              </a:solidFill>
              <a:latin typeface="Cavolini"/>
              <a:cs typeface="Cavolini"/>
            </a:endParaRPr>
          </a:p>
          <a:p>
            <a:r>
              <a:rPr lang="en-US" b="1">
                <a:solidFill>
                  <a:srgbClr val="0033CC"/>
                </a:solidFill>
                <a:latin typeface="Cavolini"/>
                <a:cs typeface="Cavolini"/>
              </a:rPr>
              <a:t>What is a 529? </a:t>
            </a:r>
          </a:p>
          <a:p>
            <a:pPr marL="0" indent="0">
              <a:buClr>
                <a:srgbClr val="A6A6A6"/>
              </a:buClr>
              <a:buNone/>
            </a:pPr>
            <a:r>
              <a:rPr lang="en-US" b="1">
                <a:solidFill>
                  <a:srgbClr val="0033CC"/>
                </a:solidFill>
                <a:latin typeface="Cavolini"/>
                <a:cs typeface="Cavolini"/>
              </a:rPr>
              <a:t>A 529 is a type of investment account that can be used for higher education. </a:t>
            </a:r>
          </a:p>
          <a:p>
            <a:pPr marL="0" indent="0">
              <a:buClr>
                <a:srgbClr val="A6A6A6"/>
              </a:buClr>
              <a:buNone/>
            </a:pPr>
            <a:endParaRPr lang="en-US" sz="600" b="1">
              <a:solidFill>
                <a:srgbClr val="0033CC"/>
              </a:solidFill>
              <a:latin typeface="Cavolini"/>
              <a:cs typeface="Cavolini"/>
            </a:endParaRPr>
          </a:p>
          <a:p>
            <a:r>
              <a:rPr lang="en-US" b="1">
                <a:solidFill>
                  <a:srgbClr val="0033CC"/>
                </a:solidFill>
                <a:latin typeface="Cavolini"/>
                <a:cs typeface="Cavolini"/>
              </a:rPr>
              <a:t>Can a 529 be linked to the NYC Kids Save for College Account?</a:t>
            </a:r>
          </a:p>
          <a:p>
            <a:pPr marL="0" indent="0">
              <a:buClr>
                <a:srgbClr val="A6A6A6"/>
              </a:buClr>
              <a:buNone/>
            </a:pPr>
            <a:r>
              <a:rPr lang="en-US" b="1">
                <a:solidFill>
                  <a:srgbClr val="0033CC"/>
                </a:solidFill>
                <a:latin typeface="Cavolini"/>
                <a:cs typeface="Cavolini"/>
              </a:rPr>
              <a:t>YESSS!! By creating a </a:t>
            </a:r>
            <a:r>
              <a:rPr lang="en-US" b="1">
                <a:solidFill>
                  <a:srgbClr val="0033CC"/>
                </a:solidFill>
                <a:latin typeface="Cavolini"/>
                <a:ea typeface="+mn-lt"/>
                <a:cs typeface="+mn-lt"/>
              </a:rPr>
              <a:t>NYC Kids Save for College Account</a:t>
            </a:r>
            <a:r>
              <a:rPr lang="en-US" b="1">
                <a:solidFill>
                  <a:srgbClr val="0033CC"/>
                </a:solidFill>
                <a:latin typeface="Cavolini"/>
                <a:cs typeface="Cavolini"/>
              </a:rPr>
              <a:t> and following the building blocks, families can link there 529 to the account. </a:t>
            </a:r>
          </a:p>
          <a:p>
            <a:pPr marL="0" indent="0">
              <a:buClr>
                <a:srgbClr val="A6A6A6"/>
              </a:buClr>
              <a:buNone/>
            </a:pPr>
            <a:endParaRPr lang="en-US" sz="600" b="1">
              <a:solidFill>
                <a:srgbClr val="0033CC"/>
              </a:solidFill>
              <a:latin typeface="Cavolini"/>
              <a:cs typeface="Cavolini"/>
            </a:endParaRPr>
          </a:p>
          <a:p>
            <a:pPr marL="0" indent="0" algn="ctr">
              <a:buNone/>
            </a:pPr>
            <a:r>
              <a:rPr lang="en-US" sz="2400" b="1">
                <a:solidFill>
                  <a:srgbClr val="0033CC"/>
                </a:solidFill>
                <a:latin typeface="Cavolini"/>
                <a:cs typeface="Cavolini"/>
              </a:rPr>
              <a:t>For more information on the 529 account click </a:t>
            </a:r>
            <a:r>
              <a:rPr lang="en-US" sz="2400" b="1">
                <a:solidFill>
                  <a:srgbClr val="0033CC"/>
                </a:solidFill>
                <a:latin typeface="Cavolini"/>
                <a:cs typeface="Cavolini"/>
                <a:hlinkClick r:id="rId4">
                  <a:extLst>
                    <a:ext uri="{A12FA001-AC4F-418D-AE19-62706E023703}">
                      <ahyp:hlinkClr xmlns:ahyp="http://schemas.microsoft.com/office/drawing/2018/hyperlinkcolor" val="tx"/>
                    </a:ext>
                  </a:extLst>
                </a:hlinkClick>
              </a:rPr>
              <a:t>NY's 529</a:t>
            </a:r>
            <a:r>
              <a:rPr lang="en-US" sz="2400" b="1">
                <a:solidFill>
                  <a:srgbClr val="0033CC"/>
                </a:solidFill>
                <a:latin typeface="Cavolini"/>
                <a:cs typeface="Cavolini"/>
              </a:rPr>
              <a:t>!</a:t>
            </a:r>
          </a:p>
        </p:txBody>
      </p:sp>
    </p:spTree>
    <p:extLst>
      <p:ext uri="{BB962C8B-B14F-4D97-AF65-F5344CB8AC3E}">
        <p14:creationId xmlns:p14="http://schemas.microsoft.com/office/powerpoint/2010/main" val="2755504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B9D62-8A4F-4BAC-BD04-72DD8A2AB3FE}"/>
              </a:ext>
            </a:extLst>
          </p:cNvPr>
          <p:cNvSpPr/>
          <p:nvPr/>
        </p:nvSpPr>
        <p:spPr>
          <a:xfrm>
            <a:off x="454571" y="1453379"/>
            <a:ext cx="11277446" cy="3539430"/>
          </a:xfrm>
          <a:prstGeom prst="rect">
            <a:avLst/>
          </a:prstGeom>
          <a:noFill/>
        </p:spPr>
        <p:txBody>
          <a:bodyPr wrap="none" lIns="91440" tIns="45720" rIns="91440" bIns="45720" anchor="t">
            <a:spAutoFit/>
          </a:bodyPr>
          <a:lstStyle/>
          <a:p>
            <a:pPr algn="ctr"/>
            <a:r>
              <a:rPr lang="en-US" sz="3200" b="0" cap="none" spc="0">
                <a:ln w="0"/>
                <a:solidFill>
                  <a:schemeClr val="accent1">
                    <a:lumMod val="50000"/>
                  </a:schemeClr>
                </a:solidFill>
                <a:effectLst>
                  <a:outerShdw blurRad="38100" dist="19050" dir="2700000" algn="tl" rotWithShape="0">
                    <a:schemeClr val="dk1">
                      <a:alpha val="40000"/>
                    </a:schemeClr>
                  </a:outerShdw>
                </a:effectLst>
                <a:latin typeface="Century Gothic"/>
              </a:rPr>
              <a:t>For more information on NYCSA and  NYC Kids Rise</a:t>
            </a:r>
          </a:p>
          <a:p>
            <a:pPr algn="ctr"/>
            <a:r>
              <a:rPr lang="en-US" sz="3200">
                <a:ln w="0"/>
                <a:solidFill>
                  <a:schemeClr val="accent1">
                    <a:lumMod val="50000"/>
                  </a:schemeClr>
                </a:solidFill>
                <a:effectLst>
                  <a:outerShdw blurRad="38100" dist="19050" dir="2700000" algn="tl" rotWithShape="0">
                    <a:schemeClr val="dk1">
                      <a:alpha val="40000"/>
                    </a:schemeClr>
                  </a:outerShdw>
                </a:effectLst>
                <a:latin typeface="Century Gothic"/>
              </a:rPr>
              <a:t>Save for College Program, please follow the links below.</a:t>
            </a:r>
            <a:endParaRPr lang="en-US" sz="3200">
              <a:ln w="0"/>
              <a:solidFill>
                <a:schemeClr val="accent1">
                  <a:lumMod val="50000"/>
                </a:schemeClr>
              </a:solidFill>
              <a:effectLst>
                <a:outerShdw blurRad="38100" dist="19050" dir="2700000" algn="tl" rotWithShape="0">
                  <a:srgbClr val="000000">
                    <a:alpha val="40000"/>
                  </a:srgbClr>
                </a:outerShdw>
              </a:effectLst>
              <a:latin typeface="Century Gothic"/>
            </a:endParaRPr>
          </a:p>
          <a:p>
            <a:pPr algn="ctr"/>
            <a:endParaRPr lang="en-US" sz="3200">
              <a:ln w="0"/>
              <a:solidFill>
                <a:schemeClr val="accent1">
                  <a:lumMod val="50000"/>
                </a:schemeClr>
              </a:solidFill>
              <a:effectLst>
                <a:outerShdw blurRad="38100" dist="19050" dir="2700000" algn="tl" rotWithShape="0">
                  <a:schemeClr val="dk1">
                    <a:alpha val="40000"/>
                  </a:schemeClr>
                </a:outerShdw>
              </a:effectLst>
              <a:latin typeface="Century Gothic" panose="020B0502020202020204" pitchFamily="34" charset="0"/>
            </a:endParaRPr>
          </a:p>
          <a:p>
            <a:pPr algn="ctr"/>
            <a:r>
              <a:rPr lang="en-US" sz="3200" u="sng">
                <a:ln w="0"/>
                <a:solidFill>
                  <a:srgbClr val="000CF0"/>
                </a:solidFill>
                <a:effectLst>
                  <a:outerShdw blurRad="38100" dist="19050" dir="2700000" algn="tl" rotWithShape="0">
                    <a:schemeClr val="dk1">
                      <a:alpha val="40000"/>
                    </a:schemeClr>
                  </a:outerShdw>
                </a:effectLst>
                <a:latin typeface="Century Gothic"/>
                <a:hlinkClick r:id="rId2">
                  <a:extLst>
                    <a:ext uri="{A12FA001-AC4F-418D-AE19-62706E023703}">
                      <ahyp:hlinkClr xmlns:ahyp="http://schemas.microsoft.com/office/drawing/2018/hyperlinkcolor" val="tx"/>
                    </a:ext>
                  </a:extLst>
                </a:hlinkClick>
              </a:rPr>
              <a:t>NYCSA</a:t>
            </a:r>
            <a:endParaRPr lang="en-US" sz="3200" u="sng">
              <a:ln w="0"/>
              <a:solidFill>
                <a:srgbClr val="000CF0"/>
              </a:solidFill>
              <a:effectLst>
                <a:outerShdw blurRad="38100" dist="19050" dir="2700000" algn="tl" rotWithShape="0">
                  <a:srgbClr val="000000">
                    <a:alpha val="40000"/>
                  </a:srgbClr>
                </a:outerShdw>
              </a:effectLst>
              <a:latin typeface="Century Gothic"/>
              <a:hlinkClick r:id="rId2">
                <a:extLst>
                  <a:ext uri="{A12FA001-AC4F-418D-AE19-62706E023703}">
                    <ahyp:hlinkClr xmlns:ahyp="http://schemas.microsoft.com/office/drawing/2018/hyperlinkcolor" val="tx"/>
                  </a:ext>
                </a:extLst>
              </a:hlinkClick>
            </a:endParaRPr>
          </a:p>
          <a:p>
            <a:pPr algn="ctr"/>
            <a:endParaRPr lang="en-US" sz="3200">
              <a:ln w="0"/>
              <a:solidFill>
                <a:srgbClr val="000CF0"/>
              </a:solidFill>
              <a:effectLst>
                <a:outerShdw blurRad="38100" dist="19050" dir="2700000" algn="tl" rotWithShape="0">
                  <a:srgbClr val="000000">
                    <a:alpha val="40000"/>
                  </a:srgbClr>
                </a:outerShdw>
              </a:effectLst>
              <a:latin typeface="Century Gothic" panose="020B0502020202020204" pitchFamily="34" charset="0"/>
            </a:endParaRPr>
          </a:p>
          <a:p>
            <a:pPr algn="ctr"/>
            <a:r>
              <a:rPr lang="en-US" sz="3200">
                <a:ln w="0"/>
                <a:solidFill>
                  <a:srgbClr val="000CF0"/>
                </a:solidFill>
                <a:effectLst>
                  <a:outerShdw blurRad="38100" dist="19050" dir="2700000" algn="tl" rotWithShape="0">
                    <a:schemeClr val="dk1">
                      <a:alpha val="40000"/>
                    </a:schemeClr>
                  </a:outerShdw>
                </a:effectLst>
                <a:latin typeface="Century Gothic"/>
                <a:hlinkClick r:id="rId3">
                  <a:extLst>
                    <a:ext uri="{A12FA001-AC4F-418D-AE19-62706E023703}">
                      <ahyp:hlinkClr xmlns:ahyp="http://schemas.microsoft.com/office/drawing/2018/hyperlinkcolor" val="tx"/>
                    </a:ext>
                  </a:extLst>
                </a:hlinkClick>
              </a:rPr>
              <a:t>NYC Kids Rise Save for College - NYCDE Website</a:t>
            </a:r>
            <a:endParaRPr lang="en-US" sz="3200" b="0" cap="none" spc="0">
              <a:ln w="0"/>
              <a:solidFill>
                <a:srgbClr val="000CF0"/>
              </a:solidFill>
              <a:effectLst>
                <a:outerShdw blurRad="38100" dist="19050" dir="2700000" algn="tl" rotWithShape="0">
                  <a:srgbClr val="000000">
                    <a:alpha val="40000"/>
                  </a:srgbClr>
                </a:outerShdw>
              </a:effectLst>
              <a:latin typeface="Century Gothic"/>
              <a:hlinkClick r:id="rId3">
                <a:extLst>
                  <a:ext uri="{A12FA001-AC4F-418D-AE19-62706E023703}">
                    <ahyp:hlinkClr xmlns:ahyp="http://schemas.microsoft.com/office/drawing/2018/hyperlinkcolor" val="tx"/>
                  </a:ext>
                </a:extLst>
              </a:hlinkClick>
            </a:endParaRPr>
          </a:p>
          <a:p>
            <a:pPr algn="ctr"/>
            <a:endParaRPr lang="en-US" sz="320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16649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FF3D7E-9309-EDC7-1764-C87AB7612EA9}"/>
              </a:ext>
            </a:extLst>
          </p:cNvPr>
          <p:cNvSpPr/>
          <p:nvPr/>
        </p:nvSpPr>
        <p:spPr>
          <a:xfrm>
            <a:off x="232887" y="469871"/>
            <a:ext cx="11720946" cy="5693866"/>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u="sng">
                <a:latin typeface="Century Gothic" panose="020B0502020202020204" pitchFamily="34" charset="0"/>
                <a:ea typeface="Times New Roman" panose="02020603050405020304" pitchFamily="18" charset="0"/>
                <a:cs typeface="Arial" panose="020B0604020202020204" pitchFamily="34" charset="0"/>
              </a:rPr>
              <a:t>After School Programs Located in the Main building</a:t>
            </a:r>
          </a:p>
          <a:p>
            <a:endParaRPr lang="en-US" sz="2000" b="1" u="sng">
              <a:latin typeface="Century Gothic" panose="020B0502020202020204" pitchFamily="34" charset="0"/>
              <a:ea typeface="Times New Roman" panose="02020603050405020304" pitchFamily="18" charset="0"/>
              <a:cs typeface="Arial" panose="020B0604020202020204" pitchFamily="34" charset="0"/>
            </a:endParaRPr>
          </a:p>
          <a:p>
            <a:endParaRPr lang="en-US" sz="1200" b="1" u="sng">
              <a:latin typeface="Century Gothic" panose="020B0502020202020204" pitchFamily="34" charset="0"/>
              <a:ea typeface="Times New Roman" panose="02020603050405020304" pitchFamily="18" charset="0"/>
              <a:cs typeface="Arial" panose="020B0604020202020204" pitchFamily="34" charset="0"/>
            </a:endParaRPr>
          </a:p>
          <a:p>
            <a:r>
              <a:rPr lang="en-US" sz="1200" b="1" u="sng">
                <a:latin typeface="Century Gothic" panose="020B0502020202020204" pitchFamily="34" charset="0"/>
                <a:ea typeface="Times New Roman" panose="02020603050405020304" pitchFamily="18" charset="0"/>
                <a:cs typeface="Arial" panose="020B0604020202020204" pitchFamily="34" charset="0"/>
              </a:rPr>
              <a:t>Blueberry Children</a:t>
            </a:r>
            <a:r>
              <a:rPr lang="en-US" sz="1200" b="1">
                <a:latin typeface="Century Gothic" panose="020B0502020202020204" pitchFamily="34" charset="0"/>
                <a:ea typeface="Times New Roman" panose="02020603050405020304" pitchFamily="18" charset="0"/>
                <a:cs typeface="Arial" panose="020B0604020202020204" pitchFamily="34" charset="0"/>
              </a:rPr>
              <a:t>:   Grades served Pre-K to 5</a:t>
            </a:r>
            <a:r>
              <a:rPr lang="en-US" sz="1200" b="1" baseline="30000">
                <a:latin typeface="Century Gothic" panose="020B0502020202020204" pitchFamily="34" charset="0"/>
                <a:ea typeface="Times New Roman" panose="02020603050405020304" pitchFamily="18" charset="0"/>
                <a:cs typeface="Arial" panose="020B0604020202020204" pitchFamily="34" charset="0"/>
              </a:rPr>
              <a:t>th</a:t>
            </a:r>
            <a:r>
              <a:rPr lang="en-US" sz="1200" b="1">
                <a:latin typeface="Century Gothic" panose="020B0502020202020204" pitchFamily="34" charset="0"/>
                <a:ea typeface="Times New Roman" panose="02020603050405020304" pitchFamily="18" charset="0"/>
                <a:cs typeface="Arial" panose="020B0604020202020204" pitchFamily="34" charset="0"/>
              </a:rPr>
              <a:t> Grade.</a:t>
            </a:r>
            <a:endParaRPr lang="en-US" sz="1200">
              <a:latin typeface="Century Gothic" panose="020B0502020202020204" pitchFamily="34" charset="0"/>
              <a:ea typeface="Times New Roman" panose="02020603050405020304" pitchFamily="18" charset="0"/>
            </a:endParaRPr>
          </a:p>
          <a:p>
            <a:r>
              <a:rPr lang="en-US" sz="1200" b="1">
                <a:latin typeface="Century Gothic" panose="020B0502020202020204" pitchFamily="34" charset="0"/>
                <a:ea typeface="Times New Roman" panose="02020603050405020304" pitchFamily="18" charset="0"/>
                <a:cs typeface="Arial" panose="020B0604020202020204" pitchFamily="34" charset="0"/>
              </a:rPr>
              <a:t> </a:t>
            </a:r>
            <a:endParaRPr lang="en-US" sz="1200">
              <a:latin typeface="Century Gothic" panose="020B0502020202020204" pitchFamily="34" charset="0"/>
              <a:ea typeface="Times New Roman" panose="02020603050405020304" pitchFamily="18" charset="0"/>
            </a:endParaRPr>
          </a:p>
          <a:p>
            <a:r>
              <a:rPr lang="en-US" sz="1200">
                <a:latin typeface="Century Gothic" panose="020B0502020202020204" pitchFamily="34" charset="0"/>
                <a:ea typeface="Times New Roman" panose="02020603050405020304" pitchFamily="18" charset="0"/>
              </a:rPr>
              <a:t>This is a fee based program. </a:t>
            </a:r>
            <a:r>
              <a:rPr lang="en-US" sz="1200">
                <a:latin typeface="Century Gothic" panose="020B0502020202020204" pitchFamily="34" charset="0"/>
                <a:ea typeface="Times New Roman" panose="02020603050405020304" pitchFamily="18" charset="0"/>
                <a:cs typeface="Arial" panose="020B0604020202020204" pitchFamily="34" charset="0"/>
              </a:rPr>
              <a:t>Blueberry Children is held on the school premises. The program begins at the end of the school day and runs daily until 6:30 pm. Holiday and summer camp programs are available. Below is a brief description submitted by Mr. and Dr. Guha, owner and operator of the Blueberry Children After School Program. This is a fee-based program.</a:t>
            </a:r>
            <a:endParaRPr lang="en-US" sz="1200">
              <a:latin typeface="Century Gothic" panose="020B0502020202020204" pitchFamily="34" charset="0"/>
              <a:ea typeface="Times New Roman" panose="02020603050405020304" pitchFamily="18" charset="0"/>
            </a:endParaRPr>
          </a:p>
          <a:p>
            <a:r>
              <a:rPr lang="en-US" sz="1200" b="1">
                <a:latin typeface="Century Gothic" panose="020B0502020202020204" pitchFamily="34" charset="0"/>
                <a:ea typeface="Times New Roman" panose="02020603050405020304" pitchFamily="18" charset="0"/>
                <a:cs typeface="Arial" panose="020B0604020202020204" pitchFamily="34" charset="0"/>
              </a:rPr>
              <a:t> </a:t>
            </a:r>
            <a:endParaRPr lang="en-US" sz="1200">
              <a:latin typeface="Century Gothic" panose="020B0502020202020204" pitchFamily="34" charset="0"/>
              <a:ea typeface="Times New Roman" panose="02020603050405020304" pitchFamily="18" charset="0"/>
            </a:endParaRPr>
          </a:p>
          <a:p>
            <a:r>
              <a:rPr lang="en-US" sz="1200" b="1">
                <a:latin typeface="Century Gothic" panose="020B0502020202020204" pitchFamily="34" charset="0"/>
                <a:ea typeface="Times New Roman" panose="02020603050405020304" pitchFamily="18" charset="0"/>
                <a:cs typeface="Arial" panose="020B0604020202020204" pitchFamily="34" charset="0"/>
              </a:rPr>
              <a:t>The Blueberry Children After-School Program has been designed by parents and educators. It is an intensive academic and non-academic enrichment program. Besides every day homework help, children are engaged in enhanced learning. The objective is to develop the whole child by nurturing the following dimensions of development- Physical, Cognitive. Emotional, and Social Skills.  The program has a child-centric approach focusing on Integrated Curriculum. The academic programs are taught by educators, teachers. Master’s students and under-grad education majors. Sports activities are conducted by individual sports specialists.</a:t>
            </a:r>
            <a:endParaRPr lang="en-US" sz="1200">
              <a:latin typeface="Century Gothic" panose="020B0502020202020204" pitchFamily="34" charset="0"/>
              <a:ea typeface="Times New Roman" panose="02020603050405020304" pitchFamily="18" charset="0"/>
            </a:endParaRPr>
          </a:p>
          <a:p>
            <a:r>
              <a:rPr lang="en-US" sz="1200" b="1">
                <a:latin typeface="Century Gothic" panose="020B0502020202020204" pitchFamily="34" charset="0"/>
                <a:ea typeface="Times New Roman" panose="02020603050405020304" pitchFamily="18" charset="0"/>
                <a:cs typeface="Arial" panose="020B0604020202020204" pitchFamily="34" charset="0"/>
              </a:rPr>
              <a:t>For more information on the program and grades serviced please call (718)740-2424 or email at: </a:t>
            </a:r>
            <a:r>
              <a:rPr lang="en-US" sz="1200" b="1" u="sng">
                <a:solidFill>
                  <a:srgbClr val="0000FF"/>
                </a:solidFill>
                <a:latin typeface="Century Gothic" panose="020B0502020202020204" pitchFamily="34" charset="0"/>
                <a:ea typeface="Times New Roman" panose="02020603050405020304" pitchFamily="18" charset="0"/>
                <a:cs typeface="Arial" panose="020B0604020202020204" pitchFamily="34" charset="0"/>
                <a:hlinkClick r:id="rId2"/>
              </a:rPr>
              <a:t>blueberrychildrennewyork@yahoo.com</a:t>
            </a:r>
            <a:r>
              <a:rPr lang="en-US" sz="1200" b="1">
                <a:latin typeface="Century Gothic" panose="020B0502020202020204" pitchFamily="34" charset="0"/>
                <a:ea typeface="Times New Roman" panose="02020603050405020304" pitchFamily="18" charset="0"/>
                <a:cs typeface="Arial" panose="020B0604020202020204" pitchFamily="34" charset="0"/>
              </a:rPr>
              <a:t>.</a:t>
            </a:r>
            <a:endParaRPr lang="en-US" sz="1200">
              <a:latin typeface="Century Gothic" panose="020B0502020202020204" pitchFamily="34" charset="0"/>
              <a:ea typeface="Times New Roman" panose="02020603050405020304" pitchFamily="18" charset="0"/>
            </a:endParaRPr>
          </a:p>
          <a:p>
            <a:r>
              <a:rPr lang="en-US" sz="1200">
                <a:latin typeface="Century Gothic" panose="020B0502020202020204" pitchFamily="34" charset="0"/>
                <a:ea typeface="Times New Roman" panose="02020603050405020304" pitchFamily="18" charset="0"/>
              </a:rPr>
              <a:t> </a:t>
            </a:r>
          </a:p>
          <a:p>
            <a:r>
              <a:rPr lang="en-US" sz="1200">
                <a:latin typeface="Century Gothic" panose="020B0502020202020204" pitchFamily="34" charset="0"/>
                <a:ea typeface="Times New Roman" panose="02020603050405020304" pitchFamily="18" charset="0"/>
              </a:rPr>
              <a:t> </a:t>
            </a:r>
          </a:p>
          <a:p>
            <a:r>
              <a:rPr lang="en-US" sz="1200" b="1" u="sng">
                <a:latin typeface="Century Gothic" panose="020B0502020202020204" pitchFamily="34" charset="0"/>
                <a:ea typeface="Times New Roman" panose="02020603050405020304" pitchFamily="18" charset="0"/>
              </a:rPr>
              <a:t>MYAP- Multi Cultural Youth Arts Program</a:t>
            </a:r>
            <a:r>
              <a:rPr lang="en-US" sz="1200">
                <a:latin typeface="Century Gothic" panose="020B0502020202020204" pitchFamily="34" charset="0"/>
                <a:ea typeface="Times New Roman" panose="02020603050405020304" pitchFamily="18" charset="0"/>
              </a:rPr>
              <a:t>   </a:t>
            </a:r>
            <a:r>
              <a:rPr lang="en-US" sz="1200" b="1">
                <a:latin typeface="Century Gothic" panose="020B0502020202020204" pitchFamily="34" charset="0"/>
                <a:ea typeface="Times New Roman" panose="02020603050405020304" pitchFamily="18" charset="0"/>
              </a:rPr>
              <a:t>Grades Served Pre-K-5</a:t>
            </a:r>
            <a:r>
              <a:rPr lang="en-US" sz="1200" b="1" baseline="30000">
                <a:latin typeface="Century Gothic" panose="020B0502020202020204" pitchFamily="34" charset="0"/>
                <a:ea typeface="Times New Roman" panose="02020603050405020304" pitchFamily="18" charset="0"/>
              </a:rPr>
              <a:t>th</a:t>
            </a:r>
            <a:r>
              <a:rPr lang="en-US" sz="1200" b="1">
                <a:latin typeface="Century Gothic" panose="020B0502020202020204" pitchFamily="34" charset="0"/>
                <a:ea typeface="Times New Roman" panose="02020603050405020304" pitchFamily="18" charset="0"/>
              </a:rPr>
              <a:t> Grade</a:t>
            </a:r>
            <a:endParaRPr lang="en-US" sz="1200">
              <a:latin typeface="Century Gothic" panose="020B0502020202020204" pitchFamily="34" charset="0"/>
              <a:ea typeface="Times New Roman" panose="02020603050405020304" pitchFamily="18" charset="0"/>
            </a:endParaRPr>
          </a:p>
          <a:p>
            <a:r>
              <a:rPr lang="en-US" sz="1200">
                <a:latin typeface="Century Gothic" panose="020B0502020202020204" pitchFamily="34" charset="0"/>
                <a:ea typeface="Times New Roman" panose="02020603050405020304" pitchFamily="18" charset="0"/>
              </a:rPr>
              <a:t> </a:t>
            </a:r>
          </a:p>
          <a:p>
            <a:r>
              <a:rPr lang="en-US" sz="1200" b="1" i="1" u="sng">
                <a:latin typeface="Century Gothic" panose="020B0502020202020204" pitchFamily="34" charset="0"/>
                <a:ea typeface="Times New Roman" panose="02020603050405020304" pitchFamily="18" charset="0"/>
              </a:rPr>
              <a:t>MYAP</a:t>
            </a:r>
            <a:r>
              <a:rPr lang="en-US" sz="1200">
                <a:latin typeface="Century Gothic" panose="020B0502020202020204" pitchFamily="34" charset="0"/>
                <a:ea typeface="Times New Roman" panose="02020603050405020304" pitchFamily="18" charset="0"/>
              </a:rPr>
              <a:t> is an afterschool program designed to stipulate cultural recreational, and social activities with academic enrichment and </a:t>
            </a:r>
            <a:r>
              <a:rPr lang="en-US" sz="1200" b="1" u="sng">
                <a:latin typeface="Century Gothic" panose="020B0502020202020204" pitchFamily="34" charset="0"/>
                <a:ea typeface="Times New Roman" panose="02020603050405020304" pitchFamily="18" charset="0"/>
              </a:rPr>
              <a:t>homework our 1</a:t>
            </a:r>
            <a:r>
              <a:rPr lang="en-US" sz="1200" b="1" u="sng" baseline="30000">
                <a:latin typeface="Century Gothic" panose="020B0502020202020204" pitchFamily="34" charset="0"/>
                <a:ea typeface="Times New Roman" panose="02020603050405020304" pitchFamily="18" charset="0"/>
              </a:rPr>
              <a:t>st</a:t>
            </a:r>
            <a:r>
              <a:rPr lang="en-US" sz="1200" b="1" u="sng">
                <a:latin typeface="Century Gothic" panose="020B0502020202020204" pitchFamily="34" charset="0"/>
                <a:ea typeface="Times New Roman" panose="02020603050405020304" pitchFamily="18" charset="0"/>
              </a:rPr>
              <a:t> priority.</a:t>
            </a:r>
            <a:endParaRPr lang="en-US" sz="1200">
              <a:latin typeface="Century Gothic" panose="020B0502020202020204" pitchFamily="34" charset="0"/>
              <a:ea typeface="Times New Roman" panose="02020603050405020304" pitchFamily="18" charset="0"/>
            </a:endParaRPr>
          </a:p>
          <a:p>
            <a:r>
              <a:rPr lang="en-US" sz="1200">
                <a:latin typeface="Century Gothic" panose="020B0502020202020204" pitchFamily="34" charset="0"/>
                <a:ea typeface="Times New Roman" panose="02020603050405020304" pitchFamily="18" charset="0"/>
              </a:rPr>
              <a:t> </a:t>
            </a:r>
          </a:p>
          <a:p>
            <a:r>
              <a:rPr lang="en-US" sz="1200">
                <a:latin typeface="Century Gothic" panose="020B0502020202020204" pitchFamily="34" charset="0"/>
                <a:ea typeface="Times New Roman" panose="02020603050405020304" pitchFamily="18" charset="0"/>
              </a:rPr>
              <a:t>Each day activities are instructed by our educated professionally uniformed staff. Our goal is to acquaint each child with something new and exciting every day. We invite parents to two showcases each year which display the progress of their children. </a:t>
            </a:r>
          </a:p>
          <a:p>
            <a:r>
              <a:rPr lang="en-US" sz="1200" b="1" i="1">
                <a:latin typeface="Century Gothic" panose="020B0502020202020204" pitchFamily="34" charset="0"/>
                <a:ea typeface="Times New Roman" panose="02020603050405020304" pitchFamily="18" charset="0"/>
              </a:rPr>
              <a:t>Dinning Etiquette, Dance, Sports, Chess, Drama, Debate, Foreign Language Instructional Clubs, Crocheting, Arts &amp; Crafts, Movies, Library Trips, Cold Cooking, are just a small part of our program. We are constantly expanding the social outlets and opportunities that await each bright child.</a:t>
            </a:r>
            <a:endParaRPr lang="en-US" sz="1200">
              <a:latin typeface="Century Gothic" panose="020B0502020202020204" pitchFamily="34" charset="0"/>
              <a:ea typeface="Times New Roman" panose="02020603050405020304" pitchFamily="18" charset="0"/>
            </a:endParaRPr>
          </a:p>
          <a:p>
            <a:r>
              <a:rPr lang="en-US" sz="1200" b="1" i="1">
                <a:latin typeface="Century Gothic" panose="020B0502020202020204" pitchFamily="34" charset="0"/>
                <a:ea typeface="Times New Roman" panose="02020603050405020304" pitchFamily="18" charset="0"/>
              </a:rPr>
              <a:t> </a:t>
            </a:r>
            <a:endParaRPr lang="en-US" sz="1200">
              <a:latin typeface="Century Gothic" panose="020B0502020202020204" pitchFamily="34" charset="0"/>
              <a:ea typeface="Times New Roman" panose="02020603050405020304" pitchFamily="18" charset="0"/>
            </a:endParaRPr>
          </a:p>
          <a:p>
            <a:r>
              <a:rPr lang="en-US" sz="1200" b="1" u="sng">
                <a:latin typeface="Century Gothic" panose="020B0502020202020204" pitchFamily="34" charset="0"/>
                <a:ea typeface="Times New Roman" panose="02020603050405020304" pitchFamily="18" charset="0"/>
                <a:cs typeface="Times New Roman" panose="02020603050405020304" pitchFamily="18" charset="0"/>
              </a:rPr>
              <a:t>We are available at P.S. 188 in the main building every full school day from dismissal until 6 :30 PM</a:t>
            </a:r>
            <a:r>
              <a:rPr lang="en-US" sz="1200" b="1">
                <a:latin typeface="Century Gothic" panose="020B0502020202020204" pitchFamily="34" charset="0"/>
                <a:ea typeface="Times New Roman" panose="02020603050405020304" pitchFamily="18" charset="0"/>
                <a:cs typeface="Times New Roman" panose="02020603050405020304" pitchFamily="18" charset="0"/>
              </a:rPr>
              <a:t>.</a:t>
            </a:r>
            <a:r>
              <a:rPr lang="en-US" sz="1200">
                <a:latin typeface="Century Gothic" panose="020B0502020202020204" pitchFamily="34" charset="0"/>
                <a:ea typeface="Times New Roman" panose="02020603050405020304" pitchFamily="18" charset="0"/>
                <a:cs typeface="Times New Roman" panose="02020603050405020304" pitchFamily="18" charset="0"/>
              </a:rPr>
              <a:t>  We also offer a</a:t>
            </a:r>
            <a:r>
              <a:rPr lang="en-US" sz="1200" i="1">
                <a:latin typeface="Century Gothic" panose="020B0502020202020204" pitchFamily="34" charset="0"/>
                <a:ea typeface="Times New Roman" panose="02020603050405020304" pitchFamily="18" charset="0"/>
                <a:cs typeface="Times New Roman" panose="02020603050405020304" pitchFamily="18" charset="0"/>
              </a:rPr>
              <a:t> Holiday</a:t>
            </a:r>
            <a:r>
              <a:rPr lang="en-US" sz="1200">
                <a:latin typeface="Century Gothic" panose="020B0502020202020204" pitchFamily="34" charset="0"/>
                <a:ea typeface="Times New Roman" panose="02020603050405020304" pitchFamily="18" charset="0"/>
                <a:cs typeface="Times New Roman" panose="02020603050405020304" pitchFamily="18" charset="0"/>
              </a:rPr>
              <a:t> and </a:t>
            </a:r>
            <a:r>
              <a:rPr lang="en-US" sz="1200" i="1">
                <a:latin typeface="Century Gothic" panose="020B0502020202020204" pitchFamily="34" charset="0"/>
                <a:ea typeface="Times New Roman" panose="02020603050405020304" pitchFamily="18" charset="0"/>
                <a:cs typeface="Times New Roman" panose="02020603050405020304" pitchFamily="18" charset="0"/>
              </a:rPr>
              <a:t>Summer </a:t>
            </a:r>
            <a:r>
              <a:rPr lang="en-US" sz="1200">
                <a:latin typeface="Century Gothic" panose="020B0502020202020204" pitchFamily="34" charset="0"/>
                <a:ea typeface="Times New Roman" panose="02020603050405020304" pitchFamily="18" charset="0"/>
                <a:cs typeface="Times New Roman" panose="02020603050405020304" pitchFamily="18" charset="0"/>
              </a:rPr>
              <a:t>Day Camp that includes door to door pick up/ drop off transportation service.  Please visit our website at </a:t>
            </a:r>
            <a:r>
              <a:rPr lang="en-US" sz="1200" u="sng">
                <a:solidFill>
                  <a:srgbClr val="0000FF"/>
                </a:solidFill>
                <a:latin typeface="Century Gothic" panose="020B0502020202020204" pitchFamily="34" charset="0"/>
                <a:ea typeface="Times New Roman" panose="02020603050405020304" pitchFamily="18" charset="0"/>
                <a:cs typeface="Times New Roman" panose="02020603050405020304" pitchFamily="18" charset="0"/>
                <a:hlinkClick r:id="rId3"/>
              </a:rPr>
              <a:t>WWW.MYAPINC.ORG</a:t>
            </a:r>
            <a:r>
              <a:rPr lang="en-US" sz="1200">
                <a:latin typeface="Century Gothic" panose="020B0502020202020204" pitchFamily="34" charset="0"/>
                <a:ea typeface="Times New Roman" panose="02020603050405020304" pitchFamily="18" charset="0"/>
                <a:cs typeface="Times New Roman" panose="02020603050405020304" pitchFamily="18" charset="0"/>
              </a:rPr>
              <a:t> , Email @myapinc@gmail.com, or call Deneille Loprete @ 917-414-3753 for information. </a:t>
            </a:r>
            <a:endParaRPr lang="en-US" sz="1200">
              <a:latin typeface="Century Gothic" panose="020B0502020202020204" pitchFamily="34" charset="0"/>
            </a:endParaRPr>
          </a:p>
        </p:txBody>
      </p:sp>
    </p:spTree>
    <p:extLst>
      <p:ext uri="{BB962C8B-B14F-4D97-AF65-F5344CB8AC3E}">
        <p14:creationId xmlns:p14="http://schemas.microsoft.com/office/powerpoint/2010/main" val="2376982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34"/>
          <p:cNvPicPr preferRelativeResize="0"/>
          <p:nvPr/>
        </p:nvPicPr>
        <p:blipFill>
          <a:blip r:embed="rId3">
            <a:alphaModFix/>
          </a:blip>
          <a:stretch>
            <a:fillRect/>
          </a:stretch>
        </p:blipFill>
        <p:spPr>
          <a:xfrm>
            <a:off x="539750" y="355600"/>
            <a:ext cx="11112500" cy="6146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descr="A group of hand holding flowers&#10;&#10;Description automatically generated">
            <a:extLst>
              <a:ext uri="{FF2B5EF4-FFF2-40B4-BE49-F238E27FC236}">
                <a16:creationId xmlns:a16="http://schemas.microsoft.com/office/drawing/2014/main" id="{0841B17E-A244-4BF3-9A34-E052F30C88F0}"/>
              </a:ext>
            </a:extLst>
          </p:cNvPr>
          <p:cNvPicPr>
            <a:picLocks noChangeAspect="1"/>
          </p:cNvPicPr>
          <p:nvPr/>
        </p:nvPicPr>
        <p:blipFill rotWithShape="1">
          <a:blip r:embed="rId2">
            <a:duotone>
              <a:schemeClr val="accent1">
                <a:shade val="45000"/>
                <a:satMod val="135000"/>
              </a:schemeClr>
              <a:prstClr val="white"/>
            </a:duotone>
            <a:alphaModFix amt="60000"/>
          </a:blip>
          <a:srcRect t="15274" b="18743"/>
          <a:stretch/>
        </p:blipFill>
        <p:spPr>
          <a:xfrm>
            <a:off x="20" y="-1"/>
            <a:ext cx="12191980" cy="6858001"/>
          </a:xfrm>
          <a:prstGeom prst="rect">
            <a:avLst/>
          </a:prstGeom>
        </p:spPr>
      </p:pic>
      <p:sp>
        <p:nvSpPr>
          <p:cNvPr id="2" name="Rectangle 1">
            <a:extLst>
              <a:ext uri="{FF2B5EF4-FFF2-40B4-BE49-F238E27FC236}">
                <a16:creationId xmlns:a16="http://schemas.microsoft.com/office/drawing/2014/main" id="{6EC4B897-7A79-42E0-BA6D-D681EC4E7D71}"/>
              </a:ext>
            </a:extLst>
          </p:cNvPr>
          <p:cNvSpPr/>
          <p:nvPr/>
        </p:nvSpPr>
        <p:spPr>
          <a:xfrm>
            <a:off x="1109980" y="882376"/>
            <a:ext cx="9966960" cy="2926080"/>
          </a:xfrm>
          <a:prstGeom prst="rect">
            <a:avLst/>
          </a:prstGeom>
        </p:spPr>
        <p:txBody>
          <a:bodyPr vert="horz" lIns="91440" tIns="45720" rIns="91440" bIns="45720" rtlCol="0" anchor="b">
            <a:normAutofit/>
          </a:bodyPr>
          <a:lstStyle/>
          <a:p>
            <a:pPr algn="ctr" defTabSz="914400">
              <a:lnSpc>
                <a:spcPct val="85000"/>
              </a:lnSpc>
              <a:spcBef>
                <a:spcPct val="0"/>
              </a:spcBef>
              <a:spcAft>
                <a:spcPts val="600"/>
              </a:spcAft>
            </a:pPr>
            <a:r>
              <a:rPr lang="en-US" sz="8800" b="1" cap="all" spc="0">
                <a:ln w="13462">
                  <a:solidFill>
                    <a:schemeClr val="bg1"/>
                  </a:solidFill>
                  <a:prstDash val="solid"/>
                </a:ln>
                <a:solidFill>
                  <a:srgbClr val="000CF0"/>
                </a:solidFill>
                <a:effectLst>
                  <a:outerShdw dist="38100" dir="2700000" algn="bl" rotWithShape="0">
                    <a:schemeClr val="accent5"/>
                  </a:outerShdw>
                </a:effectLst>
                <a:latin typeface="Cavolini"/>
                <a:ea typeface="+mj-ea"/>
                <a:cs typeface="Cavolini"/>
              </a:rPr>
              <a:t>Questions</a:t>
            </a:r>
          </a:p>
        </p:txBody>
      </p:sp>
    </p:spTree>
    <p:extLst>
      <p:ext uri="{BB962C8B-B14F-4D97-AF65-F5344CB8AC3E}">
        <p14:creationId xmlns:p14="http://schemas.microsoft.com/office/powerpoint/2010/main" val="3868796740"/>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39612fad-d0c7-4cf3-bfc5-46a1bbb71ec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EB9F70CB33EA40B91CACACBEBA01B1" ma:contentTypeVersion="15" ma:contentTypeDescription="Create a new document." ma:contentTypeScope="" ma:versionID="5e506bf3c0b5ccb309aaa845ddb646ad">
  <xsd:schema xmlns:xsd="http://www.w3.org/2001/XMLSchema" xmlns:xs="http://www.w3.org/2001/XMLSchema" xmlns:p="http://schemas.microsoft.com/office/2006/metadata/properties" xmlns:ns3="39612fad-d0c7-4cf3-bfc5-46a1bbb71eca" xmlns:ns4="f2134d58-fd73-48a8-8a37-3c6fe2f7d02a" targetNamespace="http://schemas.microsoft.com/office/2006/metadata/properties" ma:root="true" ma:fieldsID="578ab5dcdb4f3fd24348b092ed0b39ba" ns3:_="" ns4:_="">
    <xsd:import namespace="39612fad-d0c7-4cf3-bfc5-46a1bbb71eca"/>
    <xsd:import namespace="f2134d58-fd73-48a8-8a37-3c6fe2f7d02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Location"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612fad-d0c7-4cf3-bfc5-46a1bbb71ec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134d58-fd73-48a8-8a37-3c6fe2f7d02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2DDEED-AE2E-4C38-8D4C-E53FA68E168F}">
  <ds:schemaRefs>
    <ds:schemaRef ds:uri="http://schemas.microsoft.com/sharepoint/v3/contenttype/forms"/>
  </ds:schemaRefs>
</ds:datastoreItem>
</file>

<file path=customXml/itemProps2.xml><?xml version="1.0" encoding="utf-8"?>
<ds:datastoreItem xmlns:ds="http://schemas.openxmlformats.org/officeDocument/2006/customXml" ds:itemID="{D700CC83-F5F3-4922-9EEB-4D76EC7CBFEE}">
  <ds:schemaRefs>
    <ds:schemaRef ds:uri="39612fad-d0c7-4cf3-bfc5-46a1bbb71eca"/>
    <ds:schemaRef ds:uri="f2134d58-fd73-48a8-8a37-3c6fe2f7d02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D0085B2-6051-46C6-BA86-C1812B38E850}">
  <ds:schemaRefs>
    <ds:schemaRef ds:uri="39612fad-d0c7-4cf3-bfc5-46a1bbb71eca"/>
    <ds:schemaRef ds:uri="f2134d58-fd73-48a8-8a37-3c6fe2f7d02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TM03457444[[fn=Basis]]</Template>
  <TotalTime>0</TotalTime>
  <Words>1156</Words>
  <Application>Microsoft Office PowerPoint</Application>
  <PresentationFormat>Widescreen</PresentationFormat>
  <Paragraphs>123</Paragraphs>
  <Slides>24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Berlin Sans FB</vt:lpstr>
      <vt:lpstr>Calibri</vt:lpstr>
      <vt:lpstr>Cavolini</vt:lpstr>
      <vt:lpstr>Century Gothic</vt:lpstr>
      <vt:lpstr>Corbel</vt:lpstr>
      <vt:lpstr>Courier New</vt:lpstr>
      <vt:lpstr>Curlz MT</vt:lpstr>
      <vt:lpstr>Basis</vt:lpstr>
      <vt:lpstr>PowerPoint Presentation</vt:lpstr>
      <vt:lpstr>Kindergarten Parent Orientation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May 29th is 529 Day!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Myrna Perez Fung</dc:creator>
  <cp:lastModifiedBy>Myrna Perez-Fung</cp:lastModifiedBy>
  <cp:revision>1</cp:revision>
  <cp:lastPrinted>2025-05-22T11:10:10Z</cp:lastPrinted>
  <dcterms:created xsi:type="dcterms:W3CDTF">2022-05-18T12:11:20Z</dcterms:created>
  <dcterms:modified xsi:type="dcterms:W3CDTF">2025-05-28T15:14:05Z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0x010100F6EB9F70CB33EA40B91CACACBEBA01B1</vt:lpwstr>
  </property>
</Properties>
</file>